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31"/>
  </p:notesMasterIdLst>
  <p:sldIdLst>
    <p:sldId id="321" r:id="rId3"/>
    <p:sldId id="323" r:id="rId4"/>
    <p:sldId id="322" r:id="rId5"/>
    <p:sldId id="273" r:id="rId6"/>
    <p:sldId id="316" r:id="rId7"/>
    <p:sldId id="299" r:id="rId8"/>
    <p:sldId id="298" r:id="rId9"/>
    <p:sldId id="300" r:id="rId10"/>
    <p:sldId id="301" r:id="rId11"/>
    <p:sldId id="269" r:id="rId12"/>
    <p:sldId id="302" r:id="rId13"/>
    <p:sldId id="303" r:id="rId14"/>
    <p:sldId id="304" r:id="rId15"/>
    <p:sldId id="276" r:id="rId16"/>
    <p:sldId id="305" r:id="rId17"/>
    <p:sldId id="306" r:id="rId18"/>
    <p:sldId id="307" r:id="rId19"/>
    <p:sldId id="308" r:id="rId20"/>
    <p:sldId id="309" r:id="rId21"/>
    <p:sldId id="272" r:id="rId22"/>
    <p:sldId id="312" r:id="rId23"/>
    <p:sldId id="310" r:id="rId24"/>
    <p:sldId id="311" r:id="rId25"/>
    <p:sldId id="313" r:id="rId26"/>
    <p:sldId id="314" r:id="rId27"/>
    <p:sldId id="315" r:id="rId28"/>
    <p:sldId id="324" r:id="rId29"/>
    <p:sldId id="320" r:id="rId3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im" initials="v" lastIdx="1" clrIdx="0">
    <p:extLst>
      <p:ext uri="{19B8F6BF-5375-455C-9EA6-DF929625EA0E}">
        <p15:presenceInfo xmlns:p15="http://schemas.microsoft.com/office/powerpoint/2012/main" userId="vl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D92"/>
    <a:srgbClr val="575245"/>
    <a:srgbClr val="888814"/>
    <a:srgbClr val="BDD143"/>
    <a:srgbClr val="57A7BD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6196" autoAdjust="0"/>
  </p:normalViewPr>
  <p:slideViewPr>
    <p:cSldViewPr>
      <p:cViewPr varScale="1">
        <p:scale>
          <a:sx n="105" d="100"/>
          <a:sy n="105" d="100"/>
        </p:scale>
        <p:origin x="60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R-DBO</a:t>
            </a:r>
          </a:p>
          <a:p>
            <a:pPr>
              <a:defRPr sz="2000"/>
            </a:pPr>
            <a:endParaRPr lang="en-US" sz="2000" dirty="0"/>
          </a:p>
        </c:rich>
      </c:tx>
      <c:layout>
        <c:manualLayout>
          <c:xMode val="edge"/>
          <c:yMode val="edge"/>
          <c:x val="0.25355284598007599"/>
          <c:y val="0.34743482608212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473502944117303E-2"/>
          <c:y val="1.8652383984418899E-2"/>
          <c:w val="0.90152633558416395"/>
          <c:h val="0.997836670733749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0C-4724-856A-B0EFF17BBA31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7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0C-4724-856A-B0EFF17BBA3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60C-4724-856A-B0EFF17BB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R-DQO</a:t>
            </a:r>
            <a:endParaRPr lang="en-US" dirty="0"/>
          </a:p>
        </c:rich>
      </c:tx>
      <c:layout>
        <c:manualLayout>
          <c:xMode val="edge"/>
          <c:yMode val="edge"/>
          <c:x val="0.23475224975002801"/>
          <c:y val="0.3553072646517549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330096661464201E-2"/>
          <c:y val="0"/>
          <c:w val="0.90152633558416395"/>
          <c:h val="0.997836670733749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0C-4724-856A-B0EFF17BBA31}"/>
              </c:ext>
            </c:extLst>
          </c:dPt>
          <c:dPt>
            <c:idx val="1"/>
            <c:bubble3D val="0"/>
            <c:spPr>
              <a:solidFill>
                <a:schemeClr val="bg1">
                  <a:alpha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0C-4724-856A-B0EFF17BBA3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60C-4724-856A-B0EFF17BB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8EB-F3A7-4A96-BB1D-43FE156CDB2B}" type="datetimeFigureOut">
              <a:rPr lang="ko-KR" altLang="en-US" smtClean="0"/>
              <a:t>2019-11-28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‹Nº›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35646"/>
            <a:ext cx="5685509" cy="15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9967" y="1778926"/>
            <a:ext cx="2448271" cy="579152"/>
            <a:chOff x="1069967" y="1778926"/>
            <a:chExt cx="2448271" cy="579152"/>
          </a:xfrm>
        </p:grpSpPr>
        <p:sp>
          <p:nvSpPr>
            <p:cNvPr id="7" name="Rounded Rectangle 6"/>
            <p:cNvSpPr/>
            <p:nvPr/>
          </p:nvSpPr>
          <p:spPr>
            <a:xfrm rot="2573601">
              <a:off x="1069967" y="1778926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 rot="2573601">
              <a:off x="1285990" y="2250078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895569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En </a:t>
            </a:r>
            <a:r>
              <a:rPr lang="es-MX" sz="1600" b="1" dirty="0"/>
              <a:t>AQUAMTecnologia</a:t>
            </a:r>
            <a:r>
              <a:rPr lang="es-MX" sz="1600" dirty="0"/>
              <a:t> utilizamos la tecnología aerobia de película fija en </a:t>
            </a:r>
            <a:endParaRPr lang="es-MX" sz="1600" dirty="0" smtClean="0"/>
          </a:p>
          <a:p>
            <a:pPr algn="just"/>
            <a:r>
              <a:rPr lang="es-MX" sz="1600" dirty="0" smtClean="0"/>
              <a:t>todas nuestras </a:t>
            </a:r>
            <a:r>
              <a:rPr lang="es-MX" sz="1600" dirty="0"/>
              <a:t>plantas de tratamiento de aguas residuales -PTAR- </a:t>
            </a:r>
            <a:endParaRPr lang="es-MX" sz="1600" dirty="0" smtClean="0"/>
          </a:p>
          <a:p>
            <a:pPr algn="just"/>
            <a:r>
              <a:rPr lang="es-MX" sz="1600" dirty="0" smtClean="0"/>
              <a:t>mediante </a:t>
            </a:r>
            <a:r>
              <a:rPr lang="es-MX" sz="1600" dirty="0"/>
              <a:t>el uso de </a:t>
            </a:r>
            <a:r>
              <a:rPr lang="es-MX" sz="1600" b="1" dirty="0" smtClean="0"/>
              <a:t>biotoreactores </a:t>
            </a:r>
            <a:r>
              <a:rPr lang="es-MX" sz="1600" b="1" dirty="0"/>
              <a:t>aerobios de lecho móvil</a:t>
            </a:r>
            <a:r>
              <a:rPr lang="es-MX" sz="1600" dirty="0"/>
              <a:t>, también </a:t>
            </a:r>
            <a:endParaRPr lang="es-MX" sz="1600" dirty="0" smtClean="0"/>
          </a:p>
          <a:p>
            <a:pPr algn="just"/>
            <a:r>
              <a:rPr lang="es-MX" sz="1600" dirty="0" smtClean="0"/>
              <a:t>conocidas </a:t>
            </a:r>
            <a:r>
              <a:rPr lang="es-MX" sz="1600" dirty="0"/>
              <a:t>por sus siglas en inglés </a:t>
            </a:r>
            <a:r>
              <a:rPr lang="es-MX" sz="1600" dirty="0" smtClean="0"/>
              <a:t>como </a:t>
            </a:r>
            <a:r>
              <a:rPr lang="es-MX" sz="1600" b="1" dirty="0"/>
              <a:t>MBBR</a:t>
            </a:r>
            <a:r>
              <a:rPr lang="es-MX" sz="1600" dirty="0"/>
              <a:t> (moving bed </a:t>
            </a:r>
            <a:r>
              <a:rPr lang="es-MX" sz="1600" dirty="0" err="1"/>
              <a:t>biofilm</a:t>
            </a:r>
            <a:r>
              <a:rPr lang="es-MX" sz="1600" dirty="0"/>
              <a:t> </a:t>
            </a:r>
            <a:r>
              <a:rPr lang="es-MX" sz="1600" dirty="0" smtClean="0"/>
              <a:t>reactor).</a:t>
            </a:r>
            <a:endParaRPr lang="en-US" altLang="ko-KR" sz="1600" dirty="0"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-1240" r="2663" b="1240"/>
          <a:stretch/>
        </p:blipFill>
        <p:spPr>
          <a:xfrm>
            <a:off x="1627581" y="2110908"/>
            <a:ext cx="1944216" cy="27146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77" y="2288926"/>
            <a:ext cx="2209800" cy="2171700"/>
          </a:xfrm>
          <a:prstGeom prst="rect">
            <a:avLst/>
          </a:prstGeom>
        </p:spPr>
      </p:pic>
      <p:sp>
        <p:nvSpPr>
          <p:cNvPr id="17" name="TextBox 13"/>
          <p:cNvSpPr txBox="1"/>
          <p:nvPr/>
        </p:nvSpPr>
        <p:spPr>
          <a:xfrm>
            <a:off x="4683152" y="4524298"/>
            <a:ext cx="710173" cy="338554"/>
          </a:xfrm>
          <a:prstGeom prst="rect">
            <a:avLst/>
          </a:prstGeom>
          <a:solidFill>
            <a:srgbClr val="69B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Aire</a:t>
            </a:r>
            <a:endParaRPr lang="en-US" altLang="ko-KR" sz="1200" b="1" dirty="0">
              <a:cs typeface="Arial" pitchFamily="34" charset="0"/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3571797" y="4693575"/>
            <a:ext cx="978916" cy="0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0" y="411510"/>
            <a:ext cx="9144000" cy="57606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BIOREACTORES DE LECHO MOVIL</a:t>
            </a:r>
            <a:endParaRPr lang="es-MX" sz="2400" b="1" dirty="0">
              <a:solidFill>
                <a:srgbClr val="10253F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935596" y="1419622"/>
            <a:ext cx="727280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•Es un proceso biológico que se usa para aguas residuales municipales e </a:t>
            </a:r>
            <a:endParaRPr lang="es-MX" sz="1600" dirty="0" smtClean="0"/>
          </a:p>
          <a:p>
            <a:pPr algn="just"/>
            <a:r>
              <a:rPr lang="es-MX" sz="1600" dirty="0" smtClean="0"/>
              <a:t>industriales </a:t>
            </a:r>
            <a:r>
              <a:rPr lang="es-MX" sz="1600" dirty="0"/>
              <a:t>para la </a:t>
            </a:r>
            <a:r>
              <a:rPr lang="es-MX" sz="1600" dirty="0" smtClean="0"/>
              <a:t>remoción</a:t>
            </a:r>
            <a:r>
              <a:rPr lang="es-MX" sz="1600" dirty="0"/>
              <a:t> </a:t>
            </a:r>
            <a:r>
              <a:rPr lang="es-MX" sz="1600" dirty="0" smtClean="0"/>
              <a:t>de </a:t>
            </a:r>
            <a:r>
              <a:rPr lang="es-MX" sz="1600" dirty="0"/>
              <a:t>DBO, nitrificación y </a:t>
            </a:r>
            <a:r>
              <a:rPr lang="es-MX" sz="1600" dirty="0" smtClean="0"/>
              <a:t>desnitrificación.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 smtClean="0"/>
              <a:t>•Tanques </a:t>
            </a:r>
            <a:r>
              <a:rPr lang="es-MX" sz="1600" dirty="0"/>
              <a:t>verticales, con  soportes plásticos sumergidos,  especiales para que crezca la </a:t>
            </a:r>
            <a:r>
              <a:rPr lang="es-MX" sz="1600" dirty="0" smtClean="0"/>
              <a:t>biomasa </a:t>
            </a:r>
            <a:r>
              <a:rPr lang="es-MX" sz="1600" dirty="0"/>
              <a:t>que se mueven </a:t>
            </a:r>
            <a:r>
              <a:rPr lang="es-MX" sz="1600" dirty="0" smtClean="0"/>
              <a:t>libremente.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•El aire es soplado a presión mediante un soplador para proveer las </a:t>
            </a:r>
            <a:r>
              <a:rPr lang="es-MX" sz="1600" dirty="0" smtClean="0"/>
              <a:t>condiciones </a:t>
            </a:r>
            <a:r>
              <a:rPr lang="es-MX" sz="1600" dirty="0"/>
              <a:t>aerobias a través </a:t>
            </a:r>
            <a:r>
              <a:rPr lang="es-MX" sz="1600" dirty="0" smtClean="0"/>
              <a:t>de una </a:t>
            </a:r>
            <a:r>
              <a:rPr lang="es-MX" sz="1600" dirty="0"/>
              <a:t>red de difusión de aire</a:t>
            </a:r>
            <a:r>
              <a:rPr lang="es-MX" sz="1600" dirty="0" smtClean="0"/>
              <a:t>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•Este diseño permite una velocidad de reacción  sumamente rápida, disminuyendo el </a:t>
            </a:r>
            <a:r>
              <a:rPr lang="es-MX" sz="1600" dirty="0" smtClean="0"/>
              <a:t>volumen </a:t>
            </a:r>
            <a:r>
              <a:rPr lang="es-MX" sz="1600" dirty="0"/>
              <a:t>de </a:t>
            </a:r>
            <a:r>
              <a:rPr lang="es-MX" sz="1600" dirty="0" smtClean="0"/>
              <a:t>los tanques </a:t>
            </a:r>
            <a:r>
              <a:rPr lang="es-MX" sz="1600" dirty="0"/>
              <a:t>ahorrando en costos de equipos y área</a:t>
            </a:r>
            <a:r>
              <a:rPr lang="es-MX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BIOREACTORES DE LECHO MOVIL</a:t>
            </a:r>
            <a:endParaRPr lang="es-MX" sz="2400" b="1" dirty="0">
              <a:solidFill>
                <a:srgbClr val="10253F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17338179"/>
              </p:ext>
            </p:extLst>
          </p:nvPr>
        </p:nvGraphicFramePr>
        <p:xfrm>
          <a:off x="1547664" y="1203598"/>
          <a:ext cx="172819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4"/>
          <p:cNvGraphicFramePr/>
          <p:nvPr>
            <p:extLst>
              <p:ext uri="{D42A27DB-BD31-4B8C-83A1-F6EECF244321}">
                <p14:modId xmlns:p14="http://schemas.microsoft.com/office/powerpoint/2010/main" val="3027148110"/>
              </p:ext>
            </p:extLst>
          </p:nvPr>
        </p:nvGraphicFramePr>
        <p:xfrm>
          <a:off x="5652120" y="1203598"/>
          <a:ext cx="1800200" cy="161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3"/>
          <p:cNvSpPr txBox="1"/>
          <p:nvPr/>
        </p:nvSpPr>
        <p:spPr>
          <a:xfrm>
            <a:off x="1187624" y="3219822"/>
            <a:ext cx="27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•(Demanda Bioquímica de</a:t>
            </a:r>
          </a:p>
          <a:p>
            <a:pPr algn="just"/>
            <a:r>
              <a:rPr lang="es-MX" sz="1400" dirty="0" smtClean="0"/>
              <a:t> Oxígeno)</a:t>
            </a:r>
            <a:r>
              <a:rPr lang="es-MX" sz="1400" dirty="0"/>
              <a:t> </a:t>
            </a:r>
            <a:r>
              <a:rPr lang="es-MX" sz="1400" dirty="0" smtClean="0"/>
              <a:t>Mayores del 95%</a:t>
            </a:r>
            <a:endParaRPr lang="es-MX" sz="1400" dirty="0"/>
          </a:p>
        </p:txBody>
      </p:sp>
      <p:sp>
        <p:nvSpPr>
          <p:cNvPr id="9" name="TextBox 13"/>
          <p:cNvSpPr txBox="1"/>
          <p:nvPr/>
        </p:nvSpPr>
        <p:spPr>
          <a:xfrm>
            <a:off x="5076056" y="3219821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•(Demanda Química de Oxígeno) </a:t>
            </a:r>
          </a:p>
          <a:p>
            <a:pPr algn="just"/>
            <a:r>
              <a:rPr lang="es-MX" sz="1400" dirty="0" smtClean="0"/>
              <a:t>Mayores del 80% R-NTK </a:t>
            </a:r>
          </a:p>
          <a:p>
            <a:pPr algn="just"/>
            <a:r>
              <a:rPr lang="es-MX" sz="1400" dirty="0" smtClean="0"/>
              <a:t>(Nitrógeno Total Kjeldahl) Mayores del 90%</a:t>
            </a:r>
            <a:endParaRPr lang="es-MX" sz="1400" dirty="0"/>
          </a:p>
        </p:txBody>
      </p:sp>
      <p:sp>
        <p:nvSpPr>
          <p:cNvPr id="10" name="TextBox 13"/>
          <p:cNvSpPr txBox="1"/>
          <p:nvPr/>
        </p:nvSpPr>
        <p:spPr>
          <a:xfrm>
            <a:off x="1079612" y="4312477"/>
            <a:ext cx="5652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•</a:t>
            </a:r>
            <a:r>
              <a:rPr lang="en-US" sz="1200" dirty="0" smtClean="0"/>
              <a:t>Fuente</a:t>
            </a:r>
            <a:r>
              <a:rPr lang="en-US" sz="1200" dirty="0"/>
              <a:t>: German Association for Water and Waste </a:t>
            </a:r>
            <a:r>
              <a:rPr lang="en-US" sz="1200" dirty="0" smtClean="0"/>
              <a:t>Water</a:t>
            </a:r>
          </a:p>
          <a:p>
            <a:pPr algn="just"/>
            <a:r>
              <a:rPr lang="es-MX" sz="1200" spc="-40" dirty="0">
                <a:cs typeface="Calibri"/>
              </a:rPr>
              <a:t>R-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15" dirty="0">
                <a:cs typeface="Calibri"/>
              </a:rPr>
              <a:t>en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30" dirty="0">
                <a:cs typeface="Calibri"/>
              </a:rPr>
              <a:t>aguas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dirty="0">
                <a:cs typeface="Calibri"/>
              </a:rPr>
              <a:t>residuales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de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origen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municipal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dirty="0">
                <a:cs typeface="Calibri"/>
              </a:rPr>
              <a:t>a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una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dirty="0">
                <a:cs typeface="Calibri"/>
              </a:rPr>
              <a:t>temperatura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de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10" dirty="0">
                <a:cs typeface="Calibri"/>
              </a:rPr>
              <a:t>operación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de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-10" dirty="0">
                <a:cs typeface="Calibri"/>
              </a:rPr>
              <a:t>15°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150" dirty="0">
                <a:cs typeface="Calibri"/>
              </a:rPr>
              <a:t>±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5" dirty="0">
                <a:cs typeface="Calibri"/>
              </a:rPr>
              <a:t>5°C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spc="25" dirty="0">
                <a:cs typeface="Calibri"/>
              </a:rPr>
              <a:t>y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dirty="0">
                <a:cs typeface="Calibri"/>
              </a:rPr>
              <a:t>si</a:t>
            </a:r>
            <a:r>
              <a:rPr lang="es-MX" sz="1200" spc="-20" dirty="0">
                <a:cs typeface="Calibri"/>
              </a:rPr>
              <a:t> </a:t>
            </a:r>
            <a:r>
              <a:rPr lang="es-MX" sz="1200" dirty="0">
                <a:cs typeface="Calibri"/>
              </a:rPr>
              <a:t>ciertas  </a:t>
            </a:r>
            <a:r>
              <a:rPr lang="es-MX" sz="1200" spc="10" dirty="0">
                <a:cs typeface="Calibri"/>
              </a:rPr>
              <a:t>reglas </a:t>
            </a:r>
            <a:r>
              <a:rPr lang="es-MX" sz="1200" spc="25" dirty="0">
                <a:cs typeface="Calibri"/>
              </a:rPr>
              <a:t>de </a:t>
            </a:r>
            <a:r>
              <a:rPr lang="es-MX" sz="1200" spc="15" dirty="0">
                <a:cs typeface="Calibri"/>
              </a:rPr>
              <a:t>diseño </a:t>
            </a:r>
            <a:r>
              <a:rPr lang="es-MX" sz="1200" spc="25" dirty="0">
                <a:cs typeface="Calibri"/>
              </a:rPr>
              <a:t>son </a:t>
            </a:r>
            <a:r>
              <a:rPr lang="es-MX" sz="1200" spc="15" dirty="0">
                <a:cs typeface="Calibri"/>
              </a:rPr>
              <a:t>observadas</a:t>
            </a:r>
            <a:r>
              <a:rPr lang="es-MX" sz="1200" spc="-220" dirty="0">
                <a:cs typeface="Calibri"/>
              </a:rPr>
              <a:t> </a:t>
            </a:r>
            <a:r>
              <a:rPr lang="es-MX" sz="1200" spc="-30" dirty="0">
                <a:cs typeface="Calibri"/>
              </a:rPr>
              <a:t>(ATV,1997)</a:t>
            </a:r>
            <a:endParaRPr lang="es-MX" sz="1200" dirty="0"/>
          </a:p>
          <a:p>
            <a:pPr algn="just"/>
            <a:endParaRPr lang="es-MX" sz="1200" dirty="0"/>
          </a:p>
        </p:txBody>
      </p:sp>
      <p:sp>
        <p:nvSpPr>
          <p:cNvPr id="12" name="TextBox 13"/>
          <p:cNvSpPr txBox="1"/>
          <p:nvPr/>
        </p:nvSpPr>
        <p:spPr>
          <a:xfrm>
            <a:off x="2771800" y="1851670"/>
            <a:ext cx="29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5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107504" y="339502"/>
            <a:ext cx="9144000" cy="57606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USO DE MBBR EN LAS PTAR DE AQUAMTECNOLOGÍA</a:t>
            </a:r>
            <a:endParaRPr lang="es-MX" b="1" dirty="0">
              <a:solidFill>
                <a:srgbClr val="10253F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1043100" y="1059582"/>
            <a:ext cx="72728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LOS MBBRS </a:t>
            </a:r>
            <a:r>
              <a:rPr lang="es-MX" sz="1600" dirty="0" smtClean="0"/>
              <a:t>:</a:t>
            </a:r>
          </a:p>
          <a:p>
            <a:pPr algn="just"/>
            <a:endParaRPr lang="es-MX" sz="1600" dirty="0">
              <a:solidFill>
                <a:schemeClr val="bg1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Esta </a:t>
            </a:r>
            <a:r>
              <a:rPr lang="es-MX" sz="1600" dirty="0" smtClean="0"/>
              <a:t>tecnología </a:t>
            </a:r>
            <a:r>
              <a:rPr lang="es-MX" sz="1600" dirty="0"/>
              <a:t>se </a:t>
            </a:r>
            <a:r>
              <a:rPr lang="es-MX" sz="1600" dirty="0" smtClean="0"/>
              <a:t>introdujo </a:t>
            </a:r>
            <a:r>
              <a:rPr lang="es-MX" sz="1600" dirty="0"/>
              <a:t>en EUA en </a:t>
            </a:r>
            <a:r>
              <a:rPr lang="es-MX" sz="1600" dirty="0" smtClean="0"/>
              <a:t>1995.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Uso en aguas </a:t>
            </a:r>
            <a:r>
              <a:rPr lang="es-MX" sz="1600" dirty="0" smtClean="0"/>
              <a:t>RESIDUALES </a:t>
            </a:r>
            <a:r>
              <a:rPr lang="es-MX" sz="1600" dirty="0"/>
              <a:t>o </a:t>
            </a:r>
            <a:r>
              <a:rPr lang="es-MX" sz="1600" dirty="0" smtClean="0"/>
              <a:t>INDUSTRIALES.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Permiten tener mas biomasa por </a:t>
            </a:r>
            <a:r>
              <a:rPr lang="es-MX" sz="1600" dirty="0" smtClean="0"/>
              <a:t>volumen, ocupando </a:t>
            </a:r>
            <a:r>
              <a:rPr lang="es-MX" sz="1600" dirty="0"/>
              <a:t>poco </a:t>
            </a:r>
            <a:r>
              <a:rPr lang="es-MX" sz="1600" dirty="0" smtClean="0"/>
              <a:t>espacio.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 smtClean="0"/>
              <a:t>Tecnología fácil </a:t>
            </a:r>
            <a:r>
              <a:rPr lang="es-MX" sz="1600" dirty="0"/>
              <a:t>de operar porque no utilizan el retorno de </a:t>
            </a:r>
            <a:r>
              <a:rPr lang="es-MX" sz="1600" dirty="0" smtClean="0"/>
              <a:t>lodos.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Son resistentes a fluctuaciones en la carga.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Generan menos solidos, no hay </a:t>
            </a:r>
            <a:r>
              <a:rPr lang="es-MX" sz="1600" dirty="0" err="1" smtClean="0"/>
              <a:t>bulking</a:t>
            </a:r>
            <a:r>
              <a:rPr lang="es-MX" sz="1600" dirty="0" smtClean="0"/>
              <a:t>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 smtClean="0"/>
              <a:t>Fácil </a:t>
            </a:r>
            <a:r>
              <a:rPr lang="es-MX" sz="1600" dirty="0"/>
              <a:t>de </a:t>
            </a:r>
            <a:r>
              <a:rPr lang="es-MX" sz="1600" dirty="0" smtClean="0"/>
              <a:t>instalar.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Diseño </a:t>
            </a:r>
            <a:r>
              <a:rPr lang="es-MX" sz="1600" dirty="0" smtClean="0"/>
              <a:t>flexible.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Actualizan sistemas existentes para </a:t>
            </a:r>
            <a:r>
              <a:rPr lang="es-MX" sz="1600"/>
              <a:t>lograr </a:t>
            </a:r>
            <a:r>
              <a:rPr lang="es-MX" sz="1600" smtClean="0"/>
              <a:t>límites </a:t>
            </a:r>
            <a:r>
              <a:rPr lang="es-MX" sz="1600" dirty="0"/>
              <a:t>mas estrictos a la </a:t>
            </a:r>
            <a:endParaRPr lang="es-MX" sz="1600" dirty="0" smtClean="0"/>
          </a:p>
          <a:p>
            <a:pPr lvl="1" algn="just"/>
            <a:r>
              <a:rPr lang="es-MX" sz="1600" dirty="0"/>
              <a:t> </a:t>
            </a:r>
            <a:r>
              <a:rPr lang="es-MX" sz="1600" dirty="0" smtClean="0"/>
              <a:t>  salida.</a:t>
            </a:r>
            <a:endParaRPr lang="es-MX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MX" sz="1600" dirty="0"/>
              <a:t>Permiten remover simultáneamente materia orgánica y </a:t>
            </a:r>
            <a:r>
              <a:rPr lang="es-MX" sz="1600" dirty="0" smtClean="0"/>
              <a:t>NTK.</a:t>
            </a:r>
            <a:endParaRPr lang="es-MX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30" y="269564"/>
            <a:ext cx="9144000" cy="576064"/>
          </a:xfrm>
        </p:spPr>
        <p:txBody>
          <a:bodyPr/>
          <a:lstStyle/>
          <a:p>
            <a:r>
              <a:rPr lang="en-US" altLang="ko-KR" sz="2400" b="1" dirty="0" smtClean="0">
                <a:solidFill>
                  <a:srgbClr val="10253F"/>
                </a:solidFill>
              </a:rPr>
              <a:t>NUESTRAS PTARS INCLUYEN</a:t>
            </a:r>
            <a:endParaRPr lang="ko-KR" altLang="en-US" sz="2400" b="1" dirty="0">
              <a:solidFill>
                <a:srgbClr val="10253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8016" y="2596819"/>
            <a:ext cx="2441815" cy="1929732"/>
            <a:chOff x="1062657" y="4022477"/>
            <a:chExt cx="1728193" cy="759840"/>
          </a:xfrm>
        </p:grpSpPr>
        <p:sp>
          <p:nvSpPr>
            <p:cNvPr id="6" name="TextBox 5"/>
            <p:cNvSpPr txBox="1"/>
            <p:nvPr/>
          </p:nvSpPr>
          <p:spPr>
            <a:xfrm>
              <a:off x="1062657" y="4022477"/>
              <a:ext cx="1728192" cy="20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cs typeface="Arial" pitchFamily="34" charset="0"/>
                </a:rPr>
                <a:t>TRATAMIENTOS</a:t>
              </a:r>
            </a:p>
            <a:p>
              <a:pPr algn="ctr"/>
              <a:r>
                <a:rPr lang="en-US" altLang="ko-KR" sz="1400" b="1" dirty="0" smtClean="0">
                  <a:cs typeface="Arial" pitchFamily="34" charset="0"/>
                </a:rPr>
                <a:t>PRIMARIOS</a:t>
              </a:r>
              <a:endParaRPr lang="ko-KR" altLang="en-US" sz="1400" b="1" dirty="0"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2658" y="4236970"/>
              <a:ext cx="1728192" cy="54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Cribado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grueso</a:t>
              </a:r>
              <a:r>
                <a:rPr lang="en-US" altLang="ko-KR" sz="1400" dirty="0" smtClean="0">
                  <a:cs typeface="Arial" pitchFamily="34" charset="0"/>
                </a:rPr>
                <a:t> o </a:t>
              </a:r>
              <a:r>
                <a:rPr lang="en-US" altLang="ko-KR" sz="1400" dirty="0" err="1" smtClean="0">
                  <a:cs typeface="Arial" pitchFamily="34" charset="0"/>
                </a:rPr>
                <a:t>fino</a:t>
              </a:r>
              <a:r>
                <a:rPr lang="en-US" altLang="ko-KR" sz="1400" dirty="0" smtClean="0">
                  <a:cs typeface="Arial" pitchFamily="34" charset="0"/>
                </a:rPr>
                <a:t> a </a:t>
              </a:r>
            </a:p>
            <a:p>
              <a:pPr algn="just"/>
              <a:r>
                <a:rPr lang="en-US" altLang="ko-KR" sz="1400" dirty="0" err="1" smtClean="0">
                  <a:cs typeface="Arial" pitchFamily="34" charset="0"/>
                </a:rPr>
                <a:t>través</a:t>
              </a:r>
              <a:r>
                <a:rPr lang="en-US" altLang="ko-KR" sz="1400" dirty="0" smtClean="0">
                  <a:cs typeface="Arial" pitchFamily="34" charset="0"/>
                </a:rPr>
                <a:t> de </a:t>
              </a:r>
              <a:r>
                <a:rPr lang="en-US" altLang="ko-KR" sz="1400" dirty="0" err="1" smtClean="0">
                  <a:cs typeface="Arial" pitchFamily="34" charset="0"/>
                </a:rPr>
                <a:t>rejilla</a:t>
              </a:r>
              <a:r>
                <a:rPr lang="en-US" altLang="ko-KR" sz="1400" dirty="0" smtClean="0">
                  <a:cs typeface="Arial" pitchFamily="34" charset="0"/>
                </a:rPr>
                <a:t> y/o </a:t>
              </a:r>
              <a:r>
                <a:rPr lang="en-US" altLang="ko-KR" sz="1400" dirty="0" err="1" smtClean="0">
                  <a:cs typeface="Arial" pitchFamily="34" charset="0"/>
                </a:rPr>
                <a:t>malla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</a:p>
            <a:p>
              <a:pPr algn="just"/>
              <a:r>
                <a:rPr lang="en-US" altLang="ko-KR" sz="1400" dirty="0" err="1" smtClean="0">
                  <a:cs typeface="Arial" pitchFamily="34" charset="0"/>
                </a:rPr>
                <a:t>estática</a:t>
              </a:r>
              <a:endParaRPr lang="en-US" altLang="ko-KR" sz="1400" dirty="0" smtClean="0">
                <a:cs typeface="Arial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Clarificación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primaria</a:t>
              </a:r>
              <a:endParaRPr lang="en-US" altLang="ko-KR" sz="1400" dirty="0" smtClean="0">
                <a:cs typeface="Arial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Igualación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hidraúlica</a:t>
              </a:r>
              <a:r>
                <a:rPr lang="en-US" altLang="ko-KR" sz="1400" dirty="0" smtClean="0">
                  <a:cs typeface="Arial" pitchFamily="34" charset="0"/>
                </a:rPr>
                <a:t> y </a:t>
              </a:r>
            </a:p>
            <a:p>
              <a:pPr algn="just"/>
              <a:r>
                <a:rPr lang="en-US" altLang="ko-KR" sz="1400" dirty="0" err="1" smtClean="0">
                  <a:cs typeface="Arial" pitchFamily="34" charset="0"/>
                </a:rPr>
                <a:t>química</a:t>
              </a:r>
              <a:endParaRPr lang="en-US" altLang="ko-KR" sz="1400" dirty="0"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24127" y="2570080"/>
            <a:ext cx="2521405" cy="1472717"/>
            <a:chOff x="1062658" y="3986015"/>
            <a:chExt cx="1728192" cy="712641"/>
          </a:xfrm>
        </p:grpSpPr>
        <p:sp>
          <p:nvSpPr>
            <p:cNvPr id="12" name="TextBox 11"/>
            <p:cNvSpPr txBox="1"/>
            <p:nvPr/>
          </p:nvSpPr>
          <p:spPr>
            <a:xfrm>
              <a:off x="1062658" y="3986015"/>
              <a:ext cx="1728192" cy="253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cs typeface="Arial" pitchFamily="34" charset="0"/>
                </a:rPr>
                <a:t>TRTAMIENTO</a:t>
              </a:r>
              <a:br>
                <a:rPr lang="en-US" altLang="ko-KR" sz="1400" b="1" dirty="0" smtClean="0">
                  <a:cs typeface="Arial" pitchFamily="34" charset="0"/>
                </a:rPr>
              </a:br>
              <a:r>
                <a:rPr lang="en-US" altLang="ko-KR" sz="1400" b="1" dirty="0" smtClean="0">
                  <a:cs typeface="Arial" pitchFamily="34" charset="0"/>
                </a:rPr>
                <a:t>SECUNDARIO</a:t>
              </a:r>
              <a:endParaRPr lang="ko-KR" altLang="en-US" sz="1400" b="1" dirty="0"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2658" y="4236968"/>
              <a:ext cx="1728192" cy="46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Remoción</a:t>
              </a:r>
              <a:r>
                <a:rPr lang="en-US" altLang="ko-KR" sz="1400" dirty="0" smtClean="0">
                  <a:cs typeface="Arial" pitchFamily="34" charset="0"/>
                </a:rPr>
                <a:t> de los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compuestos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disueltos</a:t>
              </a:r>
              <a:endParaRPr lang="en-US" altLang="ko-KR" sz="1400" dirty="0" smtClean="0">
                <a:cs typeface="Arial" pitchFamily="34" charset="0"/>
              </a:endParaRPr>
            </a:p>
            <a:p>
              <a:pPr algn="just"/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orgánicos</a:t>
              </a:r>
              <a:r>
                <a:rPr lang="en-US" altLang="ko-KR" sz="1400" dirty="0">
                  <a:cs typeface="Arial" pitchFamily="34" charset="0"/>
                </a:rPr>
                <a:t> </a:t>
              </a:r>
              <a:r>
                <a:rPr lang="en-US" altLang="ko-KR" sz="1400" dirty="0" smtClean="0">
                  <a:cs typeface="Arial" pitchFamily="34" charset="0"/>
                </a:rPr>
                <a:t>con </a:t>
              </a:r>
              <a:r>
                <a:rPr lang="en-US" altLang="ko-KR" sz="1400" dirty="0" err="1" smtClean="0">
                  <a:cs typeface="Arial" pitchFamily="34" charset="0"/>
                </a:rPr>
                <a:t>Bioreactores</a:t>
              </a:r>
              <a:r>
                <a:rPr lang="en-US" altLang="ko-KR" sz="1400" dirty="0" smtClean="0">
                  <a:cs typeface="Arial" pitchFamily="34" charset="0"/>
                </a:rPr>
                <a:t> de </a:t>
              </a:r>
              <a:r>
                <a:rPr lang="en-US" altLang="ko-KR" sz="1400" dirty="0" err="1" smtClean="0">
                  <a:cs typeface="Arial" pitchFamily="34" charset="0"/>
                </a:rPr>
                <a:t>lecho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móvil</a:t>
              </a:r>
              <a:r>
                <a:rPr lang="en-US" altLang="ko-KR" sz="1400" dirty="0" smtClean="0">
                  <a:cs typeface="Arial" pitchFamily="34" charset="0"/>
                </a:rPr>
                <a:t> MBBR</a:t>
              </a:r>
              <a:endParaRPr lang="en-US" altLang="ko-KR" sz="1400" dirty="0"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40152" y="2574357"/>
            <a:ext cx="2944961" cy="2230804"/>
            <a:chOff x="1062658" y="3986014"/>
            <a:chExt cx="1728192" cy="884284"/>
          </a:xfrm>
        </p:grpSpPr>
        <p:sp>
          <p:nvSpPr>
            <p:cNvPr id="15" name="TextBox 14"/>
            <p:cNvSpPr txBox="1"/>
            <p:nvPr/>
          </p:nvSpPr>
          <p:spPr>
            <a:xfrm>
              <a:off x="1062658" y="3986014"/>
              <a:ext cx="1728192" cy="292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cs typeface="Arial" pitchFamily="34" charset="0"/>
                </a:rPr>
                <a:t>SEPRACIÓN DE LOS </a:t>
              </a:r>
            </a:p>
            <a:p>
              <a:pPr algn="ctr"/>
              <a:r>
                <a:rPr lang="en-US" altLang="ko-KR" sz="1400" b="1" dirty="0" smtClean="0">
                  <a:cs typeface="Arial" pitchFamily="34" charset="0"/>
                </a:rPr>
                <a:t>SÓLIDOS SECUNDARIOS Y</a:t>
              </a:r>
            </a:p>
            <a:p>
              <a:pPr algn="ctr"/>
              <a:r>
                <a:rPr lang="en-US" altLang="ko-KR" sz="1400" b="1" dirty="0" smtClean="0">
                  <a:cs typeface="Arial" pitchFamily="34" charset="0"/>
                </a:rPr>
                <a:t> TRATAMIENTO</a:t>
              </a:r>
              <a:endParaRPr lang="ko-KR" altLang="en-US" sz="1400" b="1" dirty="0"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2658" y="4235889"/>
              <a:ext cx="1728192" cy="63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cs typeface="Arial" pitchFamily="34" charset="0"/>
                </a:rPr>
                <a:t>Con </a:t>
              </a:r>
              <a:r>
                <a:rPr lang="en-US" altLang="ko-KR" sz="1400" dirty="0" err="1" smtClean="0">
                  <a:cs typeface="Arial" pitchFamily="34" charset="0"/>
                </a:rPr>
                <a:t>placas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inclinadas</a:t>
              </a:r>
              <a:r>
                <a:rPr lang="en-US" altLang="ko-KR" sz="1400" dirty="0" smtClean="0">
                  <a:cs typeface="Arial" pitchFamily="34" charset="0"/>
                </a:rPr>
                <a:t> de </a:t>
              </a:r>
              <a:r>
                <a:rPr lang="en-US" altLang="ko-KR" sz="1400" dirty="0" err="1" smtClean="0">
                  <a:cs typeface="Arial" pitchFamily="34" charset="0"/>
                </a:rPr>
                <a:t>alta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endParaRPr lang="en-US" altLang="ko-KR" sz="1400" dirty="0">
                <a:cs typeface="Arial" pitchFamily="34" charset="0"/>
              </a:endParaRPr>
            </a:p>
            <a:p>
              <a:pPr algn="just"/>
              <a:r>
                <a:rPr lang="en-US" altLang="ko-KR" sz="1400" dirty="0" smtClean="0">
                  <a:cs typeface="Arial" pitchFamily="34" charset="0"/>
                </a:rPr>
                <a:t>    </a:t>
              </a:r>
              <a:r>
                <a:rPr lang="en-US" altLang="ko-KR" sz="1400" dirty="0" err="1" smtClean="0">
                  <a:cs typeface="Arial" pitchFamily="34" charset="0"/>
                </a:rPr>
                <a:t>tasa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Retiro</a:t>
              </a:r>
              <a:r>
                <a:rPr lang="en-US" altLang="ko-KR" sz="1400" dirty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periódico</a:t>
              </a:r>
              <a:r>
                <a:rPr lang="en-US" altLang="ko-KR" sz="1400" dirty="0" smtClean="0">
                  <a:cs typeface="Arial" pitchFamily="34" charset="0"/>
                </a:rPr>
                <a:t> de los </a:t>
              </a:r>
              <a:r>
                <a:rPr lang="en-US" altLang="ko-KR" sz="1400" dirty="0" err="1" smtClean="0">
                  <a:cs typeface="Arial" pitchFamily="34" charset="0"/>
                </a:rPr>
                <a:t>lodos</a:t>
              </a:r>
              <a:endParaRPr lang="en-US" altLang="ko-KR" sz="1400" dirty="0" smtClean="0">
                <a:cs typeface="Arial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Digestión</a:t>
              </a:r>
              <a:r>
                <a:rPr lang="en-US" altLang="ko-KR" sz="1400" dirty="0" smtClean="0">
                  <a:cs typeface="Arial" pitchFamily="34" charset="0"/>
                </a:rPr>
                <a:t>, </a:t>
              </a:r>
              <a:r>
                <a:rPr lang="en-US" altLang="ko-KR" sz="1400" dirty="0" err="1" smtClean="0">
                  <a:cs typeface="Arial" pitchFamily="34" charset="0"/>
                </a:rPr>
                <a:t>acondicionamiento</a:t>
              </a:r>
              <a:r>
                <a:rPr lang="en-US" altLang="ko-KR" sz="1400" dirty="0" smtClean="0">
                  <a:cs typeface="Arial" pitchFamily="34" charset="0"/>
                </a:rPr>
                <a:t> y </a:t>
              </a:r>
            </a:p>
            <a:p>
              <a:pPr algn="just"/>
              <a:r>
                <a:rPr lang="en-US" altLang="ko-KR" sz="1400" dirty="0">
                  <a:cs typeface="Arial" pitchFamily="34" charset="0"/>
                </a:rPr>
                <a:t> </a:t>
              </a:r>
              <a:r>
                <a:rPr lang="en-US" altLang="ko-KR" sz="1400" dirty="0" smtClean="0">
                  <a:cs typeface="Arial" pitchFamily="34" charset="0"/>
                </a:rPr>
                <a:t>   </a:t>
              </a:r>
              <a:r>
                <a:rPr lang="en-US" altLang="ko-KR" sz="1400" dirty="0" err="1" smtClean="0">
                  <a:cs typeface="Arial" pitchFamily="34" charset="0"/>
                </a:rPr>
                <a:t>filtrado</a:t>
              </a:r>
              <a:r>
                <a:rPr lang="en-US" altLang="ko-KR" sz="1400" dirty="0" smtClean="0">
                  <a:cs typeface="Arial" pitchFamily="34" charset="0"/>
                </a:rPr>
                <a:t> de </a:t>
              </a:r>
              <a:r>
                <a:rPr lang="en-US" altLang="ko-KR" sz="1400" dirty="0" err="1" smtClean="0">
                  <a:cs typeface="Arial" pitchFamily="34" charset="0"/>
                </a:rPr>
                <a:t>lodos</a:t>
              </a:r>
              <a:r>
                <a:rPr lang="en-US" altLang="ko-KR" sz="1400" dirty="0">
                  <a:cs typeface="Arial" pitchFamily="34" charset="0"/>
                </a:rPr>
                <a:t> </a:t>
              </a:r>
              <a:r>
                <a:rPr lang="en-US" altLang="ko-KR" sz="1400" dirty="0" smtClean="0">
                  <a:cs typeface="Arial" pitchFamily="34" charset="0"/>
                </a:rPr>
                <a:t>(en </a:t>
              </a:r>
              <a:r>
                <a:rPr lang="en-US" altLang="ko-KR" sz="1400" dirty="0" err="1" smtClean="0">
                  <a:cs typeface="Arial" pitchFamily="34" charset="0"/>
                </a:rPr>
                <a:t>caso</a:t>
              </a:r>
              <a:r>
                <a:rPr lang="en-US" altLang="ko-KR" sz="1400" dirty="0" smtClean="0">
                  <a:cs typeface="Arial" pitchFamily="34" charset="0"/>
                </a:rPr>
                <a:t> de </a:t>
              </a:r>
              <a:r>
                <a:rPr lang="en-US" altLang="ko-KR" sz="1400" dirty="0" err="1" smtClean="0">
                  <a:cs typeface="Arial" pitchFamily="34" charset="0"/>
                </a:rPr>
                <a:t>ser</a:t>
              </a:r>
              <a:r>
                <a:rPr lang="en-US" altLang="ko-KR" sz="1400" dirty="0" smtClean="0">
                  <a:cs typeface="Arial" pitchFamily="34" charset="0"/>
                </a:rPr>
                <a:t>  </a:t>
              </a:r>
              <a:r>
                <a:rPr lang="en-US" altLang="ko-KR" sz="1400" dirty="0" err="1" smtClean="0">
                  <a:cs typeface="Arial" pitchFamily="34" charset="0"/>
                </a:rPr>
                <a:t>requerido</a:t>
              </a:r>
              <a:r>
                <a:rPr lang="en-US" altLang="ko-KR" sz="1400" dirty="0" smtClean="0">
                  <a:cs typeface="Arial" pitchFamily="34" charset="0"/>
                </a:rPr>
                <a:t>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cs typeface="Arial" pitchFamily="34" charset="0"/>
                </a:rPr>
                <a:t>Panel de control </a:t>
              </a:r>
              <a:r>
                <a:rPr lang="en-US" altLang="ko-KR" sz="1400" dirty="0" err="1" smtClean="0">
                  <a:cs typeface="Arial" pitchFamily="34" charset="0"/>
                </a:rPr>
                <a:t>eléctrico</a:t>
              </a:r>
              <a:r>
                <a:rPr lang="en-US" altLang="ko-KR" sz="1400" dirty="0">
                  <a:cs typeface="Arial" pitchFamily="34" charset="0"/>
                </a:rPr>
                <a:t>.</a:t>
              </a:r>
            </a:p>
          </p:txBody>
        </p:sp>
      </p:grpSp>
      <p:sp>
        <p:nvSpPr>
          <p:cNvPr id="4" name="Freeform 3"/>
          <p:cNvSpPr/>
          <p:nvPr/>
        </p:nvSpPr>
        <p:spPr>
          <a:xfrm>
            <a:off x="-24260" y="836628"/>
            <a:ext cx="8545108" cy="2095162"/>
          </a:xfrm>
          <a:custGeom>
            <a:avLst/>
            <a:gdLst>
              <a:gd name="connsiteX0" fmla="*/ 6702732 w 8527613"/>
              <a:gd name="connsiteY0" fmla="*/ 0 h 1932318"/>
              <a:gd name="connsiteX1" fmla="*/ 7289327 w 8527613"/>
              <a:gd name="connsiteY1" fmla="*/ 1190446 h 1932318"/>
              <a:gd name="connsiteX2" fmla="*/ 8199872 w 8527613"/>
              <a:gd name="connsiteY2" fmla="*/ 354402 h 1932318"/>
              <a:gd name="connsiteX3" fmla="*/ 8063738 w 8527613"/>
              <a:gd name="connsiteY3" fmla="*/ 218268 h 1932318"/>
              <a:gd name="connsiteX4" fmla="*/ 8527613 w 8527613"/>
              <a:gd name="connsiteY4" fmla="*/ 35564 h 1932318"/>
              <a:gd name="connsiteX5" fmla="*/ 8438753 w 8527613"/>
              <a:gd name="connsiteY5" fmla="*/ 593283 h 1932318"/>
              <a:gd name="connsiteX6" fmla="*/ 8307071 w 8527613"/>
              <a:gd name="connsiteY6" fmla="*/ 461601 h 1932318"/>
              <a:gd name="connsiteX7" fmla="*/ 7375593 w 8527613"/>
              <a:gd name="connsiteY7" fmla="*/ 1544129 h 1932318"/>
              <a:gd name="connsiteX8" fmla="*/ 6737237 w 8527613"/>
              <a:gd name="connsiteY8" fmla="*/ 129398 h 1932318"/>
              <a:gd name="connsiteX9" fmla="*/ 767759 w 8527613"/>
              <a:gd name="connsiteY9" fmla="*/ 1932318 h 1932318"/>
              <a:gd name="connsiteX10" fmla="*/ 7 w 8527613"/>
              <a:gd name="connsiteY10" fmla="*/ 1104182 h 1932318"/>
              <a:gd name="connsiteX11" fmla="*/ 6702732 w 8527613"/>
              <a:gd name="connsiteY11" fmla="*/ 0 h 1932318"/>
              <a:gd name="connsiteX0" fmla="*/ 6703554 w 8528435"/>
              <a:gd name="connsiteY0" fmla="*/ 0 h 2303254"/>
              <a:gd name="connsiteX1" fmla="*/ 7290149 w 8528435"/>
              <a:gd name="connsiteY1" fmla="*/ 1190446 h 2303254"/>
              <a:gd name="connsiteX2" fmla="*/ 8200694 w 8528435"/>
              <a:gd name="connsiteY2" fmla="*/ 354402 h 2303254"/>
              <a:gd name="connsiteX3" fmla="*/ 8064560 w 8528435"/>
              <a:gd name="connsiteY3" fmla="*/ 218268 h 2303254"/>
              <a:gd name="connsiteX4" fmla="*/ 8528435 w 8528435"/>
              <a:gd name="connsiteY4" fmla="*/ 35564 h 2303254"/>
              <a:gd name="connsiteX5" fmla="*/ 8439575 w 8528435"/>
              <a:gd name="connsiteY5" fmla="*/ 593283 h 2303254"/>
              <a:gd name="connsiteX6" fmla="*/ 8307893 w 8528435"/>
              <a:gd name="connsiteY6" fmla="*/ 461601 h 2303254"/>
              <a:gd name="connsiteX7" fmla="*/ 7376415 w 8528435"/>
              <a:gd name="connsiteY7" fmla="*/ 1544129 h 2303254"/>
              <a:gd name="connsiteX8" fmla="*/ 6738059 w 8528435"/>
              <a:gd name="connsiteY8" fmla="*/ 129398 h 2303254"/>
              <a:gd name="connsiteX9" fmla="*/ 830 w 8528435"/>
              <a:gd name="connsiteY9" fmla="*/ 2303254 h 2303254"/>
              <a:gd name="connsiteX10" fmla="*/ 829 w 8528435"/>
              <a:gd name="connsiteY10" fmla="*/ 1104182 h 2303254"/>
              <a:gd name="connsiteX11" fmla="*/ 6703554 w 8528435"/>
              <a:gd name="connsiteY11" fmla="*/ 0 h 2303254"/>
              <a:gd name="connsiteX0" fmla="*/ 6720227 w 8545108"/>
              <a:gd name="connsiteY0" fmla="*/ 0 h 2303254"/>
              <a:gd name="connsiteX1" fmla="*/ 7306822 w 8545108"/>
              <a:gd name="connsiteY1" fmla="*/ 1190446 h 2303254"/>
              <a:gd name="connsiteX2" fmla="*/ 8217367 w 8545108"/>
              <a:gd name="connsiteY2" fmla="*/ 354402 h 2303254"/>
              <a:gd name="connsiteX3" fmla="*/ 8081233 w 8545108"/>
              <a:gd name="connsiteY3" fmla="*/ 218268 h 2303254"/>
              <a:gd name="connsiteX4" fmla="*/ 8545108 w 8545108"/>
              <a:gd name="connsiteY4" fmla="*/ 35564 h 2303254"/>
              <a:gd name="connsiteX5" fmla="*/ 8456248 w 8545108"/>
              <a:gd name="connsiteY5" fmla="*/ 593283 h 2303254"/>
              <a:gd name="connsiteX6" fmla="*/ 8324566 w 8545108"/>
              <a:gd name="connsiteY6" fmla="*/ 461601 h 2303254"/>
              <a:gd name="connsiteX7" fmla="*/ 7393088 w 8545108"/>
              <a:gd name="connsiteY7" fmla="*/ 1544129 h 2303254"/>
              <a:gd name="connsiteX8" fmla="*/ 6754732 w 8545108"/>
              <a:gd name="connsiteY8" fmla="*/ 129398 h 2303254"/>
              <a:gd name="connsiteX9" fmla="*/ 17503 w 8545108"/>
              <a:gd name="connsiteY9" fmla="*/ 2303254 h 2303254"/>
              <a:gd name="connsiteX10" fmla="*/ 249 w 8545108"/>
              <a:gd name="connsiteY10" fmla="*/ 897148 h 2303254"/>
              <a:gd name="connsiteX11" fmla="*/ 6720227 w 8545108"/>
              <a:gd name="connsiteY11" fmla="*/ 0 h 2303254"/>
              <a:gd name="connsiteX0" fmla="*/ 6720227 w 8545108"/>
              <a:gd name="connsiteY0" fmla="*/ 0 h 2303254"/>
              <a:gd name="connsiteX1" fmla="*/ 7306822 w 8545108"/>
              <a:gd name="connsiteY1" fmla="*/ 1190446 h 2303254"/>
              <a:gd name="connsiteX2" fmla="*/ 8217367 w 8545108"/>
              <a:gd name="connsiteY2" fmla="*/ 354402 h 2303254"/>
              <a:gd name="connsiteX3" fmla="*/ 8081233 w 8545108"/>
              <a:gd name="connsiteY3" fmla="*/ 218268 h 2303254"/>
              <a:gd name="connsiteX4" fmla="*/ 8545108 w 8545108"/>
              <a:gd name="connsiteY4" fmla="*/ 35564 h 2303254"/>
              <a:gd name="connsiteX5" fmla="*/ 8456248 w 8545108"/>
              <a:gd name="connsiteY5" fmla="*/ 593283 h 2303254"/>
              <a:gd name="connsiteX6" fmla="*/ 8324566 w 8545108"/>
              <a:gd name="connsiteY6" fmla="*/ 461601 h 2303254"/>
              <a:gd name="connsiteX7" fmla="*/ 7393088 w 8545108"/>
              <a:gd name="connsiteY7" fmla="*/ 1544129 h 2303254"/>
              <a:gd name="connsiteX8" fmla="*/ 6771985 w 8545108"/>
              <a:gd name="connsiteY8" fmla="*/ 345058 h 2303254"/>
              <a:gd name="connsiteX9" fmla="*/ 17503 w 8545108"/>
              <a:gd name="connsiteY9" fmla="*/ 2303254 h 2303254"/>
              <a:gd name="connsiteX10" fmla="*/ 249 w 8545108"/>
              <a:gd name="connsiteY10" fmla="*/ 897148 h 2303254"/>
              <a:gd name="connsiteX11" fmla="*/ 6720227 w 8545108"/>
              <a:gd name="connsiteY11" fmla="*/ 0 h 2303254"/>
              <a:gd name="connsiteX0" fmla="*/ 6780612 w 8545108"/>
              <a:gd name="connsiteY0" fmla="*/ 197350 h 2267690"/>
              <a:gd name="connsiteX1" fmla="*/ 7306822 w 8545108"/>
              <a:gd name="connsiteY1" fmla="*/ 1154882 h 2267690"/>
              <a:gd name="connsiteX2" fmla="*/ 8217367 w 8545108"/>
              <a:gd name="connsiteY2" fmla="*/ 318838 h 2267690"/>
              <a:gd name="connsiteX3" fmla="*/ 8081233 w 8545108"/>
              <a:gd name="connsiteY3" fmla="*/ 182704 h 2267690"/>
              <a:gd name="connsiteX4" fmla="*/ 8545108 w 8545108"/>
              <a:gd name="connsiteY4" fmla="*/ 0 h 2267690"/>
              <a:gd name="connsiteX5" fmla="*/ 8456248 w 8545108"/>
              <a:gd name="connsiteY5" fmla="*/ 557719 h 2267690"/>
              <a:gd name="connsiteX6" fmla="*/ 8324566 w 8545108"/>
              <a:gd name="connsiteY6" fmla="*/ 426037 h 2267690"/>
              <a:gd name="connsiteX7" fmla="*/ 7393088 w 8545108"/>
              <a:gd name="connsiteY7" fmla="*/ 1508565 h 2267690"/>
              <a:gd name="connsiteX8" fmla="*/ 6771985 w 8545108"/>
              <a:gd name="connsiteY8" fmla="*/ 309494 h 2267690"/>
              <a:gd name="connsiteX9" fmla="*/ 17503 w 8545108"/>
              <a:gd name="connsiteY9" fmla="*/ 2267690 h 2267690"/>
              <a:gd name="connsiteX10" fmla="*/ 249 w 8545108"/>
              <a:gd name="connsiteY10" fmla="*/ 861584 h 2267690"/>
              <a:gd name="connsiteX11" fmla="*/ 6780612 w 8545108"/>
              <a:gd name="connsiteY11" fmla="*/ 197350 h 2267690"/>
              <a:gd name="connsiteX0" fmla="*/ 6780612 w 8545108"/>
              <a:gd name="connsiteY0" fmla="*/ 197350 h 2095162"/>
              <a:gd name="connsiteX1" fmla="*/ 7306822 w 8545108"/>
              <a:gd name="connsiteY1" fmla="*/ 1154882 h 2095162"/>
              <a:gd name="connsiteX2" fmla="*/ 8217367 w 8545108"/>
              <a:gd name="connsiteY2" fmla="*/ 318838 h 2095162"/>
              <a:gd name="connsiteX3" fmla="*/ 8081233 w 8545108"/>
              <a:gd name="connsiteY3" fmla="*/ 182704 h 2095162"/>
              <a:gd name="connsiteX4" fmla="*/ 8545108 w 8545108"/>
              <a:gd name="connsiteY4" fmla="*/ 0 h 2095162"/>
              <a:gd name="connsiteX5" fmla="*/ 8456248 w 8545108"/>
              <a:gd name="connsiteY5" fmla="*/ 557719 h 2095162"/>
              <a:gd name="connsiteX6" fmla="*/ 8324566 w 8545108"/>
              <a:gd name="connsiteY6" fmla="*/ 426037 h 2095162"/>
              <a:gd name="connsiteX7" fmla="*/ 7393088 w 8545108"/>
              <a:gd name="connsiteY7" fmla="*/ 1508565 h 2095162"/>
              <a:gd name="connsiteX8" fmla="*/ 6771985 w 8545108"/>
              <a:gd name="connsiteY8" fmla="*/ 309494 h 2095162"/>
              <a:gd name="connsiteX9" fmla="*/ 17503 w 8545108"/>
              <a:gd name="connsiteY9" fmla="*/ 2095162 h 2095162"/>
              <a:gd name="connsiteX10" fmla="*/ 249 w 8545108"/>
              <a:gd name="connsiteY10" fmla="*/ 861584 h 2095162"/>
              <a:gd name="connsiteX11" fmla="*/ 6780612 w 8545108"/>
              <a:gd name="connsiteY11" fmla="*/ 197350 h 209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45108" h="2095162">
                <a:moveTo>
                  <a:pt x="6780612" y="197350"/>
                </a:moveTo>
                <a:lnTo>
                  <a:pt x="7306822" y="1154882"/>
                </a:lnTo>
                <a:lnTo>
                  <a:pt x="8217367" y="318838"/>
                </a:lnTo>
                <a:lnTo>
                  <a:pt x="8081233" y="182704"/>
                </a:lnTo>
                <a:lnTo>
                  <a:pt x="8545108" y="0"/>
                </a:lnTo>
                <a:lnTo>
                  <a:pt x="8456248" y="557719"/>
                </a:lnTo>
                <a:lnTo>
                  <a:pt x="8324566" y="426037"/>
                </a:lnTo>
                <a:lnTo>
                  <a:pt x="7393088" y="1508565"/>
                </a:lnTo>
                <a:lnTo>
                  <a:pt x="6771985" y="309494"/>
                </a:lnTo>
                <a:lnTo>
                  <a:pt x="17503" y="2095162"/>
                </a:lnTo>
                <a:cubicBezTo>
                  <a:pt x="20378" y="1706973"/>
                  <a:pt x="-2626" y="1249773"/>
                  <a:pt x="249" y="861584"/>
                </a:cubicBezTo>
                <a:lnTo>
                  <a:pt x="6780612" y="197350"/>
                </a:lnTo>
                <a:close/>
              </a:path>
            </a:pathLst>
          </a:cu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0" name="Oval 19"/>
          <p:cNvSpPr/>
          <p:nvPr/>
        </p:nvSpPr>
        <p:spPr>
          <a:xfrm>
            <a:off x="1403648" y="1347614"/>
            <a:ext cx="1080000" cy="108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4139952" y="1059582"/>
            <a:ext cx="900000" cy="90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/>
          <p:cNvSpPr/>
          <p:nvPr/>
        </p:nvSpPr>
        <p:spPr>
          <a:xfrm>
            <a:off x="7092280" y="915566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1"/>
          <p:cNvSpPr>
            <a:spLocks noChangeAspect="1"/>
          </p:cNvSpPr>
          <p:nvPr/>
        </p:nvSpPr>
        <p:spPr>
          <a:xfrm>
            <a:off x="1763688" y="1707654"/>
            <a:ext cx="387098" cy="39033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8" name="Oval 21"/>
          <p:cNvSpPr>
            <a:spLocks noChangeAspect="1"/>
          </p:cNvSpPr>
          <p:nvPr/>
        </p:nvSpPr>
        <p:spPr>
          <a:xfrm>
            <a:off x="4391280" y="1303211"/>
            <a:ext cx="387098" cy="39033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9" name="Oval 21"/>
          <p:cNvSpPr>
            <a:spLocks noChangeAspect="1"/>
          </p:cNvSpPr>
          <p:nvPr/>
        </p:nvSpPr>
        <p:spPr>
          <a:xfrm>
            <a:off x="7281246" y="1101298"/>
            <a:ext cx="387098" cy="39033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395536" y="215247"/>
            <a:ext cx="6768752" cy="57606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DIAGRAMA DE FLUJO DE UNA PLANTA DE </a:t>
            </a:r>
            <a:br>
              <a:rPr lang="es-MX" sz="2400" b="1" dirty="0" smtClean="0">
                <a:solidFill>
                  <a:srgbClr val="10253F"/>
                </a:solidFill>
              </a:rPr>
            </a:br>
            <a:r>
              <a:rPr lang="es-MX" sz="2400" b="1" dirty="0" smtClean="0">
                <a:solidFill>
                  <a:srgbClr val="10253F"/>
                </a:solidFill>
              </a:rPr>
              <a:t>TRATAMIENTO</a:t>
            </a:r>
            <a:r>
              <a:rPr lang="es-MX" sz="2400" b="1" dirty="0">
                <a:solidFill>
                  <a:srgbClr val="10253F"/>
                </a:solidFill>
              </a:rPr>
              <a:t> </a:t>
            </a:r>
            <a:r>
              <a:rPr lang="es-MX" sz="2400" b="1" dirty="0" smtClean="0">
                <a:solidFill>
                  <a:srgbClr val="10253F"/>
                </a:solidFill>
              </a:rPr>
              <a:t>AquamNature</a:t>
            </a:r>
            <a:endParaRPr lang="es-MX" b="1" dirty="0">
              <a:solidFill>
                <a:srgbClr val="10253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29" y="3989231"/>
            <a:ext cx="428625" cy="419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03" y="3278960"/>
            <a:ext cx="552527" cy="638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1"/>
          <a:stretch/>
        </p:blipFill>
        <p:spPr>
          <a:xfrm>
            <a:off x="5580112" y="3939902"/>
            <a:ext cx="441574" cy="428625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7975030" y="3206953"/>
            <a:ext cx="661553" cy="285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AIRE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7975030" y="3428898"/>
            <a:ext cx="661553" cy="285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AGUA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7968978" y="3677561"/>
            <a:ext cx="8055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LODOS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7977125" y="3990106"/>
            <a:ext cx="12912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EMPAQUE</a:t>
            </a:r>
          </a:p>
          <a:p>
            <a:r>
              <a:rPr lang="en-US" altLang="ko-KR" sz="1200" dirty="0" smtClean="0">
                <a:cs typeface="Arial" pitchFamily="34" charset="0"/>
              </a:rPr>
              <a:t>BIOSOPORTE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6012160" y="3939902"/>
            <a:ext cx="12912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PLACAS </a:t>
            </a:r>
          </a:p>
          <a:p>
            <a:r>
              <a:rPr lang="en-US" altLang="ko-KR" sz="1200" dirty="0" smtClean="0">
                <a:cs typeface="Arial" pitchFamily="34" charset="0"/>
              </a:rPr>
              <a:t>LAMELLAS</a:t>
            </a:r>
            <a:endParaRPr lang="en-US" altLang="ko-KR" sz="1200" dirty="0">
              <a:cs typeface="Arial" pitchFamily="34" charset="0"/>
            </a:endParaRPr>
          </a:p>
        </p:txBody>
      </p:sp>
      <p:graphicFrame>
        <p:nvGraphicFramePr>
          <p:cNvPr id="1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932623"/>
              </p:ext>
            </p:extLst>
          </p:nvPr>
        </p:nvGraphicFramePr>
        <p:xfrm>
          <a:off x="232857" y="3278960"/>
          <a:ext cx="2510224" cy="176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022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A.- REGISTRO CON CRIBA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B.- TANQUE DE IGUALACIÓN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C.- MBBR1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D.- MBBR2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E.- PLACAS LAMELLAS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F.- TANQUE DE DESINFECCIÓN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G.- FILTRO DE GRAVA Y ARENA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 FILTRO CARBÓN ACTIVO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" y="182109"/>
            <a:ext cx="9144000" cy="438912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3478"/>
            <a:ext cx="7022338" cy="46012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5414"/>
              </p:ext>
            </p:extLst>
          </p:nvPr>
        </p:nvGraphicFramePr>
        <p:xfrm>
          <a:off x="251520" y="1448728"/>
          <a:ext cx="2736304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 TANQUE DE IGUALACIÓN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 SOPLADOR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3.- CASETA ACÚSTICA(OPCIONAL)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4.- MBBR 1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5.- MBBR 2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6.- SEPARADOR DE SOLIDOS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7.- TANQUE DE CLORACIÓN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8.- FILTRO DE GRAVA Y ARENA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9.- PANEL DE CONTROL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1910"/>
            <a:ext cx="4419064" cy="5143500"/>
          </a:xfrm>
          <a:prstGeom prst="rect">
            <a:avLst/>
          </a:prstGeom>
        </p:spPr>
      </p:pic>
      <p:graphicFrame>
        <p:nvGraphicFramePr>
          <p:cNvPr id="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641540"/>
              </p:ext>
            </p:extLst>
          </p:nvPr>
        </p:nvGraphicFramePr>
        <p:xfrm>
          <a:off x="827584" y="1563638"/>
          <a:ext cx="2736304" cy="26642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2664296">
                <a:tc>
                  <a:txBody>
                    <a:bodyPr/>
                    <a:lstStyle/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 REGISTRO PREVIO CON CRIBA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(CONSTRUIDO POR TERCEROS)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 TANQUE DE IGUALACIÓN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3.- MBBR 1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4.- MBBR 2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5.- SEPARADOR DE SÓLIDOS DE ALTA TASA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6.- TANQUE DE DESINFECCIÓN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7.- FILTRO DE GRAVA Y ARENA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8.- FILTRO CARBÓN ACTIVO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9.- SOPLADOR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10.- PANEL DE CONTROL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-792088" y="155901"/>
            <a:ext cx="9144000" cy="57606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DIAGRAMA DE FLUJO DE UNA PLANTA DE </a:t>
            </a:r>
            <a:br>
              <a:rPr lang="es-MX" sz="2400" b="1" dirty="0" smtClean="0">
                <a:solidFill>
                  <a:srgbClr val="10253F"/>
                </a:solidFill>
              </a:rPr>
            </a:br>
            <a:r>
              <a:rPr lang="es-MX" sz="2400" b="1" dirty="0" smtClean="0">
                <a:solidFill>
                  <a:srgbClr val="10253F"/>
                </a:solidFill>
              </a:rPr>
              <a:t>TRATAMIENTO TIPO AquamNature-S</a:t>
            </a:r>
            <a:endParaRPr lang="es-MX" sz="2400" b="1" dirty="0">
              <a:solidFill>
                <a:srgbClr val="10253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93" y="3205346"/>
            <a:ext cx="552527" cy="638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50804"/>
            <a:ext cx="428625" cy="4191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1"/>
          <a:stretch/>
        </p:blipFill>
        <p:spPr>
          <a:xfrm>
            <a:off x="3779912" y="3133336"/>
            <a:ext cx="441574" cy="428625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3067132" y="3381479"/>
            <a:ext cx="661553" cy="285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AGUA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67131" y="3162405"/>
            <a:ext cx="661553" cy="285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AIRE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7204" y="3607716"/>
            <a:ext cx="8055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LODOS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4174257" y="3741626"/>
            <a:ext cx="12912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EMPAQUE</a:t>
            </a:r>
          </a:p>
          <a:p>
            <a:r>
              <a:rPr lang="en-US" altLang="ko-KR" sz="1200" dirty="0" smtClean="0">
                <a:cs typeface="Arial" pitchFamily="34" charset="0"/>
              </a:rPr>
              <a:t>BIOSOPORTE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4236358" y="3098129"/>
            <a:ext cx="12912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cs typeface="Arial" pitchFamily="34" charset="0"/>
              </a:rPr>
              <a:t>PLACAS </a:t>
            </a:r>
          </a:p>
          <a:p>
            <a:r>
              <a:rPr lang="en-US" altLang="ko-KR" sz="1200" dirty="0" smtClean="0">
                <a:cs typeface="Arial" pitchFamily="34" charset="0"/>
              </a:rPr>
              <a:t>LAMELLAS</a:t>
            </a:r>
            <a:endParaRPr lang="en-US" altLang="ko-KR" sz="1200" dirty="0">
              <a:cs typeface="Arial" pitchFamily="34" charset="0"/>
            </a:endParaRPr>
          </a:p>
        </p:txBody>
      </p:sp>
      <p:graphicFrame>
        <p:nvGraphicFramePr>
          <p:cNvPr id="1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24858"/>
              </p:ext>
            </p:extLst>
          </p:nvPr>
        </p:nvGraphicFramePr>
        <p:xfrm>
          <a:off x="5298691" y="3040380"/>
          <a:ext cx="3806368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06368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2099972">
                <a:tc>
                  <a:txBody>
                    <a:bodyPr/>
                    <a:lstStyle/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A.- HIDROTAMIZ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B.- TANQUE DE IGUALACIÓN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C.- MBBR 1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D.- MBBR 2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E.- SEPARADOR DE SOLIDOS DE ALTA TASA(SECUNDARIO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F.- TANQUE DE DESINFECCIÓN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G.- FILTRO DE GRAVA Y ARENA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 TANQUE DE ESTABILIZACION DE LODOS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I.-TANQUE DE ACONDICIONAMIENTO DE LODOS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J.- FILTRO PRENSA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" y="123899"/>
            <a:ext cx="9540552" cy="43887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92546"/>
            <a:ext cx="6886287" cy="398759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870086"/>
              </p:ext>
            </p:extLst>
          </p:nvPr>
        </p:nvGraphicFramePr>
        <p:xfrm>
          <a:off x="0" y="2450691"/>
          <a:ext cx="3923928" cy="2497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3928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2497323">
                <a:tc>
                  <a:txBody>
                    <a:bodyPr/>
                    <a:lstStyle/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CLARIFICADOR PRIMARIO ESTÁTICO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TANQUE DE IGUALACIÓN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MBBR 1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MBBR 2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CLARIDICADOR SECUNDARIO (SEPARADOR DE  SÓLIDOS)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TANQUE DE CLORACIÓN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TANQUE DE ESTABILIZACIÓN DE LODOS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TANQUE DE ACONDICIONAMIENTO DE LODOS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FILTRO PRENSA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FILTRO DE GRAVA Y ARENA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CUARTO DE MAQUINAS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1547664" y="1131590"/>
            <a:ext cx="5832648" cy="2304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  <a:t>Plantas de Tratamiento</a:t>
            </a:r>
            <a:b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  <a:t> de aguas Municipales,</a:t>
            </a:r>
            <a:b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  <a:t> Residuales</a:t>
            </a:r>
            <a:b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sz="3600" i="1" dirty="0" smtClean="0">
                <a:solidFill>
                  <a:schemeClr val="tx2">
                    <a:lumMod val="75000"/>
                  </a:schemeClr>
                </a:solidFill>
              </a:rPr>
              <a:t> e Industriales.</a:t>
            </a:r>
            <a:endParaRPr lang="en-US" altLang="ko-KR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467544" y="339502"/>
            <a:ext cx="7416824" cy="1131590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 smtClean="0">
                <a:solidFill>
                  <a:srgbClr val="10253F"/>
                </a:solidFill>
                <a:latin typeface="+mj-lt"/>
                <a:cs typeface="Arial" pitchFamily="34" charset="0"/>
              </a:rPr>
              <a:t>EJEMPLOS DE NUESTRAS PTARS</a:t>
            </a:r>
            <a:endParaRPr lang="en-US" altLang="ko-KR" sz="3200" b="1" dirty="0">
              <a:solidFill>
                <a:srgbClr val="10253F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3363838"/>
            <a:ext cx="259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PUERTO VALLARTA</a:t>
            </a:r>
            <a:b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Capacidad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 13lps.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5220072" y="3363838"/>
            <a:ext cx="259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MORELOS</a:t>
            </a:r>
            <a:b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Capacidad  de 0.2lps.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95" y="1269214"/>
            <a:ext cx="268381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9214"/>
            <a:ext cx="268381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55526"/>
            <a:ext cx="4545254" cy="2599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10"/>
          <p:cNvSpPr txBox="1"/>
          <p:nvPr/>
        </p:nvSpPr>
        <p:spPr>
          <a:xfrm>
            <a:off x="3172218" y="3291830"/>
            <a:ext cx="259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 MORELOS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Capacidad de 34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lps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5566"/>
            <a:ext cx="2715768" cy="203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15566"/>
            <a:ext cx="2736304" cy="205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10"/>
          <p:cNvSpPr txBox="1"/>
          <p:nvPr/>
        </p:nvSpPr>
        <p:spPr>
          <a:xfrm>
            <a:off x="519015" y="3118084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ESTADO DE MEXICO</a:t>
            </a:r>
            <a:endParaRPr lang="en-US" altLang="ko-KR" sz="12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/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Capacidad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 50lps (dos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modulos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 de 25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lps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4860032" y="3147814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cs typeface="Arial" pitchFamily="34" charset="0"/>
              </a:rPr>
              <a:t>JALISCO</a:t>
            </a:r>
          </a:p>
          <a:p>
            <a:pPr algn="ctr"/>
            <a:r>
              <a:rPr lang="en-US" altLang="ko-KR" sz="1200" dirty="0" err="1" smtClean="0">
                <a:cs typeface="Arial" pitchFamily="34" charset="0"/>
              </a:rPr>
              <a:t>Capacidad</a:t>
            </a:r>
            <a:r>
              <a:rPr lang="en-US" altLang="ko-KR" sz="1200" dirty="0" smtClean="0">
                <a:cs typeface="Arial" pitchFamily="34" charset="0"/>
              </a:rPr>
              <a:t> 0.2 </a:t>
            </a:r>
            <a:r>
              <a:rPr lang="en-US" altLang="ko-KR" sz="1200" dirty="0" err="1" smtClean="0">
                <a:cs typeface="Arial" pitchFamily="34" charset="0"/>
              </a:rPr>
              <a:t>lps</a:t>
            </a:r>
            <a:r>
              <a:rPr lang="en-US" altLang="ko-KR" sz="1200" dirty="0" smtClean="0">
                <a:cs typeface="Arial" pitchFamily="34" charset="0"/>
              </a:rPr>
              <a:t>.</a:t>
            </a:r>
            <a:endParaRPr lang="en-US" altLang="ko-KR" sz="1200" dirty="0"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7574"/>
            <a:ext cx="3024336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10"/>
          <p:cNvSpPr txBox="1"/>
          <p:nvPr/>
        </p:nvSpPr>
        <p:spPr>
          <a:xfrm>
            <a:off x="4677103" y="3435845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QUERETARO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Capacidad  de 0.5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lps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755576" y="3435845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cs typeface="Arial" pitchFamily="34" charset="0"/>
              </a:rPr>
              <a:t>GUANAJUATO</a:t>
            </a:r>
          </a:p>
          <a:p>
            <a:pPr algn="ctr"/>
            <a:r>
              <a:rPr lang="en-US" altLang="ko-KR" sz="1200" dirty="0" err="1" smtClean="0">
                <a:cs typeface="Arial" pitchFamily="34" charset="0"/>
              </a:rPr>
              <a:t>Capacidad</a:t>
            </a:r>
            <a:r>
              <a:rPr lang="en-US" altLang="ko-KR" sz="1200" dirty="0" smtClean="0">
                <a:cs typeface="Arial" pitchFamily="34" charset="0"/>
              </a:rPr>
              <a:t> 1.1 </a:t>
            </a:r>
            <a:r>
              <a:rPr lang="en-US" altLang="ko-KR" sz="1200" dirty="0" err="1" smtClean="0">
                <a:cs typeface="Arial" pitchFamily="34" charset="0"/>
              </a:rPr>
              <a:t>lps</a:t>
            </a:r>
            <a:r>
              <a:rPr lang="en-US" altLang="ko-KR" sz="1200" dirty="0" smtClean="0">
                <a:cs typeface="Arial" pitchFamily="34" charset="0"/>
              </a:rPr>
              <a:t>.</a:t>
            </a:r>
            <a:endParaRPr lang="en-US" altLang="ko-KR" sz="1200" dirty="0"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2" y="1059582"/>
            <a:ext cx="3816634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19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31590"/>
            <a:ext cx="362003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10"/>
          <p:cNvSpPr txBox="1"/>
          <p:nvPr/>
        </p:nvSpPr>
        <p:spPr>
          <a:xfrm>
            <a:off x="1115616" y="3219822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CDMX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Capacidad de 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1</a:t>
            </a:r>
            <a:r>
              <a:rPr lang="en-US" altLang="ko-KR" sz="12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lps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84141"/>
            <a:ext cx="2814828" cy="2111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10"/>
          <p:cNvSpPr txBox="1"/>
          <p:nvPr/>
        </p:nvSpPr>
        <p:spPr>
          <a:xfrm>
            <a:off x="4932040" y="3255339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VERACRUZ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Capacidad 13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lps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9582"/>
            <a:ext cx="2808312" cy="2105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9582"/>
            <a:ext cx="3312368" cy="2037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10"/>
          <p:cNvSpPr txBox="1"/>
          <p:nvPr/>
        </p:nvSpPr>
        <p:spPr>
          <a:xfrm>
            <a:off x="1511660" y="329183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cs typeface="Arial" pitchFamily="34" charset="0"/>
              </a:rPr>
              <a:t>SONORA</a:t>
            </a:r>
          </a:p>
          <a:p>
            <a:pPr algn="ctr"/>
            <a:r>
              <a:rPr lang="en-US" altLang="ko-KR" sz="1200" dirty="0" err="1" smtClean="0">
                <a:cs typeface="Arial" pitchFamily="34" charset="0"/>
              </a:rPr>
              <a:t>Capacidad</a:t>
            </a:r>
            <a:r>
              <a:rPr lang="en-US" altLang="ko-KR" sz="1200" dirty="0" smtClean="0">
                <a:cs typeface="Arial" pitchFamily="34" charset="0"/>
              </a:rPr>
              <a:t> 2 </a:t>
            </a:r>
            <a:r>
              <a:rPr lang="en-US" altLang="ko-KR" sz="1200" dirty="0" err="1" smtClean="0">
                <a:cs typeface="Arial" pitchFamily="34" charset="0"/>
              </a:rPr>
              <a:t>lps</a:t>
            </a:r>
            <a:r>
              <a:rPr lang="en-US" altLang="ko-KR" sz="1200" dirty="0" smtClean="0">
                <a:cs typeface="Arial" pitchFamily="34" charset="0"/>
              </a:rPr>
              <a:t>.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23471" y="3291830"/>
            <a:ext cx="304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GUANAJUATO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Capacidad1.2 </a:t>
            </a:r>
            <a:r>
              <a:rPr lang="en-US" altLang="ko-KR" sz="1200" dirty="0" err="1" smtClean="0">
                <a:solidFill>
                  <a:srgbClr val="000000"/>
                </a:solidFill>
                <a:cs typeface="Arial" pitchFamily="34" charset="0"/>
              </a:rPr>
              <a:t>lps</a:t>
            </a:r>
            <a:r>
              <a:rPr lang="en-US" altLang="ko-KR" sz="12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96780"/>
            <a:ext cx="3048264" cy="2295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9542"/>
            <a:ext cx="1769604" cy="2359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10"/>
          <p:cNvSpPr txBox="1"/>
          <p:nvPr/>
        </p:nvSpPr>
        <p:spPr>
          <a:xfrm>
            <a:off x="1907704" y="336383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cs typeface="Arial" pitchFamily="34" charset="0"/>
              </a:rPr>
              <a:t>HIDALGO</a:t>
            </a:r>
          </a:p>
          <a:p>
            <a:pPr algn="ctr"/>
            <a:r>
              <a:rPr lang="en-US" altLang="ko-KR" sz="1200" dirty="0" err="1" smtClean="0">
                <a:cs typeface="Arial" pitchFamily="34" charset="0"/>
              </a:rPr>
              <a:t>Capacidad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smtClean="0">
                <a:cs typeface="Arial" pitchFamily="34" charset="0"/>
              </a:rPr>
              <a:t>7 </a:t>
            </a:r>
            <a:r>
              <a:rPr lang="en-US" altLang="ko-KR" sz="1200" dirty="0" err="1" smtClean="0">
                <a:cs typeface="Arial" pitchFamily="34" charset="0"/>
              </a:rPr>
              <a:t>lps</a:t>
            </a:r>
            <a:r>
              <a:rPr lang="en-US" altLang="ko-KR" sz="1200" dirty="0" smtClean="0">
                <a:cs typeface="Arial" pitchFamily="34" charset="0"/>
              </a:rPr>
              <a:t>.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5940152" y="319212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cs typeface="Arial" pitchFamily="34" charset="0"/>
              </a:rPr>
              <a:t>YUCATAN</a:t>
            </a:r>
          </a:p>
          <a:p>
            <a:pPr algn="ctr"/>
            <a:r>
              <a:rPr lang="en-US" altLang="ko-KR" sz="1200" dirty="0" err="1" smtClean="0">
                <a:cs typeface="Arial" pitchFamily="34" charset="0"/>
              </a:rPr>
              <a:t>Capacidad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smtClean="0">
                <a:cs typeface="Arial" pitchFamily="34" charset="0"/>
              </a:rPr>
              <a:t>0.2 </a:t>
            </a:r>
            <a:r>
              <a:rPr lang="en-US" altLang="ko-KR" sz="1200" dirty="0" err="1" smtClean="0">
                <a:cs typeface="Arial" pitchFamily="34" charset="0"/>
              </a:rPr>
              <a:t>lps</a:t>
            </a:r>
            <a:r>
              <a:rPr lang="en-US" altLang="ko-KR" sz="1200" dirty="0" smtClean="0">
                <a:cs typeface="Arial" pitchFamily="34" charset="0"/>
              </a:rPr>
              <a:t>.</a:t>
            </a:r>
            <a:endParaRPr lang="en-US" altLang="ko-KR" sz="1200" dirty="0"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quam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7574"/>
            <a:ext cx="5475783" cy="15121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43808" y="2787774"/>
            <a:ext cx="402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M.EN I. MARÍA PIA CAMARGO RDZ</a:t>
            </a:r>
            <a:endParaRPr lang="ko-KR" altLang="en-US" b="1" dirty="0"/>
          </a:p>
        </p:txBody>
      </p:sp>
      <p:sp>
        <p:nvSpPr>
          <p:cNvPr id="4" name="Rectángulo 3"/>
          <p:cNvSpPr/>
          <p:nvPr/>
        </p:nvSpPr>
        <p:spPr>
          <a:xfrm>
            <a:off x="3963729" y="3260472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52 </a:t>
            </a:r>
            <a:r>
              <a:rPr lang="es-MX" b="1" dirty="0" smtClean="0"/>
              <a:t>7773046018</a:t>
            </a:r>
            <a:endParaRPr lang="es-MX" b="1" dirty="0"/>
          </a:p>
        </p:txBody>
      </p:sp>
      <p:sp>
        <p:nvSpPr>
          <p:cNvPr id="5" name="Rectángulo 4"/>
          <p:cNvSpPr/>
          <p:nvPr/>
        </p:nvSpPr>
        <p:spPr>
          <a:xfrm>
            <a:off x="2568744" y="3777744"/>
            <a:ext cx="4153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mpcamargo@aquamtecnologia.com</a:t>
            </a:r>
          </a:p>
        </p:txBody>
      </p:sp>
    </p:spTree>
    <p:extLst>
      <p:ext uri="{BB962C8B-B14F-4D97-AF65-F5344CB8AC3E}">
        <p14:creationId xmlns:p14="http://schemas.microsoft.com/office/powerpoint/2010/main" val="14241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95686"/>
            <a:ext cx="3026964" cy="83591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29972" y="19705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s-MX" dirty="0"/>
              <a:t>Diseña, construye, rehabilita, actualiza y </a:t>
            </a:r>
          </a:p>
          <a:p>
            <a:pPr lvl="0" algn="just"/>
            <a:r>
              <a:rPr lang="es-MX" dirty="0"/>
              <a:t>opera plantas de </a:t>
            </a:r>
            <a:r>
              <a:rPr lang="es-MX" dirty="0" smtClean="0"/>
              <a:t>tratamiento </a:t>
            </a:r>
            <a:r>
              <a:rPr lang="es-MX" dirty="0"/>
              <a:t>de aguas </a:t>
            </a:r>
          </a:p>
          <a:p>
            <a:pPr lvl="0" algn="just"/>
            <a:r>
              <a:rPr lang="es-MX" dirty="0"/>
              <a:t>residuales con tecnología de punta para </a:t>
            </a:r>
          </a:p>
          <a:p>
            <a:pPr lvl="0" algn="just"/>
            <a:r>
              <a:rPr lang="es-MX" dirty="0"/>
              <a:t>cumplir con las normas aplicables.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726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51720" y="411510"/>
            <a:ext cx="4824536" cy="576064"/>
          </a:xfrm>
        </p:spPr>
        <p:txBody>
          <a:bodyPr/>
          <a:lstStyle/>
          <a:p>
            <a:r>
              <a:rPr lang="en-US" altLang="ko-KR" sz="2400" b="1" dirty="0" smtClean="0">
                <a:solidFill>
                  <a:srgbClr val="10253F"/>
                </a:solidFill>
              </a:rPr>
              <a:t>EL AGUA RESIDUAL CONTIENE</a:t>
            </a:r>
            <a:endParaRPr lang="ko-KR" altLang="en-US" sz="2400" b="1" dirty="0">
              <a:solidFill>
                <a:srgbClr val="10253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76269" y="1383598"/>
            <a:ext cx="1008112" cy="1008112"/>
          </a:xfrm>
          <a:prstGeom prst="ellipse">
            <a:avLst/>
          </a:prstGeom>
          <a:solidFill>
            <a:schemeClr val="tx2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27984" y="1383598"/>
            <a:ext cx="1008112" cy="1008112"/>
          </a:xfrm>
          <a:prstGeom prst="ellipse">
            <a:avLst/>
          </a:prstGeom>
          <a:solidFill>
            <a:schemeClr val="tx2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084460" y="1419622"/>
            <a:ext cx="1008112" cy="1008112"/>
          </a:xfrm>
          <a:prstGeom prst="ellipse">
            <a:avLst/>
          </a:prstGeom>
          <a:solidFill>
            <a:schemeClr val="tx2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7543" y="2571749"/>
            <a:ext cx="3041586" cy="2149788"/>
            <a:chOff x="2891363" y="4371937"/>
            <a:chExt cx="1781061" cy="2149788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767399"/>
              <a:ext cx="165456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endParaRPr lang="en-US" altLang="ko-KR" sz="1200" dirty="0" smtClean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Residuos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s-MX" altLang="ko-KR" sz="1400" dirty="0" smtClean="0">
                  <a:cs typeface="Arial" pitchFamily="34" charset="0"/>
                </a:rPr>
                <a:t>químicos.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cs typeface="Arial" pitchFamily="34" charset="0"/>
                </a:rPr>
                <a:t>Materia </a:t>
              </a:r>
              <a:r>
                <a:rPr lang="es-MX" altLang="ko-KR" sz="1400" dirty="0" smtClean="0">
                  <a:cs typeface="Arial" pitchFamily="34" charset="0"/>
                </a:rPr>
                <a:t>orgánica.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cs typeface="Arial" pitchFamily="34" charset="0"/>
                </a:rPr>
                <a:t>Materia </a:t>
              </a:r>
              <a:r>
                <a:rPr lang="en-US" altLang="ko-KR" sz="1400" dirty="0" err="1">
                  <a:cs typeface="Arial" pitchFamily="34" charset="0"/>
                </a:rPr>
                <a:t>o</a:t>
              </a:r>
              <a:r>
                <a:rPr lang="en-US" altLang="ko-KR" sz="1400" dirty="0" err="1" smtClean="0">
                  <a:cs typeface="Arial" pitchFamily="34" charset="0"/>
                </a:rPr>
                <a:t>rgánica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coloidal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Grasas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Aceites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Gravilla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1363" y="4371937"/>
              <a:ext cx="16545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cs typeface="Arial" pitchFamily="34" charset="0"/>
                </a:rPr>
                <a:t>El </a:t>
              </a:r>
              <a:r>
                <a:rPr lang="en-US" altLang="ko-KR" sz="1600" b="1" dirty="0" err="1" smtClean="0">
                  <a:cs typeface="Arial" pitchFamily="34" charset="0"/>
                </a:rPr>
                <a:t>agua</a:t>
              </a:r>
              <a:r>
                <a:rPr lang="en-US" altLang="ko-KR" sz="1600" b="1" dirty="0" smtClean="0">
                  <a:cs typeface="Arial" pitchFamily="34" charset="0"/>
                </a:rPr>
                <a:t> residual </a:t>
              </a:r>
              <a:r>
                <a:rPr lang="es-MX" altLang="ko-KR" sz="1600" b="1" dirty="0" smtClean="0">
                  <a:cs typeface="Arial" pitchFamily="34" charset="0"/>
                </a:rPr>
                <a:t>contiene</a:t>
              </a:r>
              <a:endParaRPr lang="es-MX" altLang="ko-KR" sz="1600" b="1" dirty="0"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93107" y="2568401"/>
            <a:ext cx="3024214" cy="1905485"/>
            <a:chOff x="2825854" y="4501519"/>
            <a:chExt cx="1849648" cy="1905485"/>
          </a:xfrm>
        </p:grpSpPr>
        <p:sp>
          <p:nvSpPr>
            <p:cNvPr id="14" name="TextBox 13"/>
            <p:cNvSpPr txBox="1"/>
            <p:nvPr/>
          </p:nvSpPr>
          <p:spPr>
            <a:xfrm>
              <a:off x="2825854" y="5022009"/>
              <a:ext cx="1849648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cs typeface="Arial" pitchFamily="34" charset="0"/>
                </a:rPr>
                <a:t>Se </a:t>
              </a:r>
              <a:r>
                <a:rPr lang="en-US" altLang="ko-KR" sz="1400" dirty="0" err="1" smtClean="0">
                  <a:cs typeface="Arial" pitchFamily="34" charset="0"/>
                </a:rPr>
                <a:t>remueven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sólidos</a:t>
              </a:r>
              <a:r>
                <a:rPr lang="en-US" altLang="ko-KR" sz="1400" dirty="0" smtClean="0">
                  <a:cs typeface="Arial" pitchFamily="34" charset="0"/>
                </a:rPr>
                <a:t> (arena y </a:t>
              </a:r>
              <a:r>
                <a:rPr lang="en-US" altLang="ko-KR" sz="1400" dirty="0" err="1" smtClean="0">
                  <a:cs typeface="Arial" pitchFamily="34" charset="0"/>
                </a:rPr>
                <a:t>gravilla</a:t>
              </a:r>
              <a:r>
                <a:rPr lang="en-US" altLang="ko-KR" sz="1400" dirty="0" smtClean="0">
                  <a:cs typeface="Arial" pitchFamily="34" charset="0"/>
                </a:rPr>
                <a:t>) con el </a:t>
              </a:r>
              <a:r>
                <a:rPr lang="en-US" altLang="ko-KR" sz="1400" dirty="0" err="1" smtClean="0">
                  <a:cs typeface="Arial" pitchFamily="34" charset="0"/>
                </a:rPr>
                <a:t>desarenador</a:t>
              </a:r>
              <a:r>
                <a:rPr lang="en-US" altLang="ko-KR" sz="1400" dirty="0" smtClean="0">
                  <a:cs typeface="Arial" pitchFamily="34" charset="0"/>
                </a:rPr>
                <a:t> o </a:t>
              </a:r>
              <a:r>
                <a:rPr lang="en-US" altLang="ko-KR" sz="1400" dirty="0" err="1" smtClean="0">
                  <a:cs typeface="Arial" pitchFamily="34" charset="0"/>
                </a:rPr>
                <a:t>colador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cs typeface="Arial" pitchFamily="34" charset="0"/>
                </a:rPr>
                <a:t>Se </a:t>
              </a:r>
              <a:r>
                <a:rPr lang="en-US" altLang="ko-KR" sz="1400" dirty="0" err="1" smtClean="0">
                  <a:cs typeface="Arial" pitchFamily="34" charset="0"/>
                </a:rPr>
                <a:t>degrada</a:t>
              </a:r>
              <a:r>
                <a:rPr lang="en-US" altLang="ko-KR" sz="1400" dirty="0" smtClean="0">
                  <a:cs typeface="Arial" pitchFamily="34" charset="0"/>
                </a:rPr>
                <a:t> la </a:t>
              </a:r>
              <a:r>
                <a:rPr lang="en-US" altLang="ko-KR" sz="1400" dirty="0" err="1" smtClean="0">
                  <a:cs typeface="Arial" pitchFamily="34" charset="0"/>
                </a:rPr>
                <a:t>materia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orgánica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disuelta</a:t>
              </a:r>
              <a:r>
                <a:rPr lang="en-US" altLang="ko-KR" sz="1400" dirty="0" smtClean="0">
                  <a:cs typeface="Arial" pitchFamily="34" charset="0"/>
                </a:rPr>
                <a:t> con </a:t>
              </a:r>
              <a:r>
                <a:rPr lang="en-US" altLang="ko-KR" sz="1400" dirty="0" err="1" smtClean="0">
                  <a:cs typeface="Arial" pitchFamily="34" charset="0"/>
                </a:rPr>
                <a:t>procesos</a:t>
              </a:r>
              <a:r>
                <a:rPr lang="en-US" altLang="ko-KR" sz="1400" dirty="0" smtClean="0"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cs typeface="Arial" pitchFamily="34" charset="0"/>
                </a:rPr>
                <a:t>biológicos</a:t>
              </a:r>
              <a:endParaRPr lang="en-US" altLang="ko-KR" sz="1400" dirty="0" smtClean="0">
                <a:cs typeface="Arial" pitchFamily="34" charset="0"/>
              </a:endParaRPr>
            </a:p>
            <a:p>
              <a:r>
                <a:rPr lang="en-US" altLang="ko-KR" sz="1400" dirty="0">
                  <a:cs typeface="Arial" pitchFamily="34" charset="0"/>
                </a:rPr>
                <a:t> </a:t>
              </a:r>
              <a:r>
                <a:rPr lang="en-US" altLang="ko-KR" sz="1400" dirty="0" smtClean="0">
                  <a:cs typeface="Arial" pitchFamily="34" charset="0"/>
                </a:rPr>
                <a:t>  (</a:t>
              </a:r>
              <a:r>
                <a:rPr lang="en-US" altLang="ko-KR" sz="1400" dirty="0" err="1" smtClean="0">
                  <a:cs typeface="Arial" pitchFamily="34" charset="0"/>
                </a:rPr>
                <a:t>bacterias</a:t>
              </a:r>
              <a:r>
                <a:rPr lang="en-US" altLang="ko-KR" sz="1400" dirty="0" smtClean="0">
                  <a:cs typeface="Arial" pitchFamily="34" charset="0"/>
                </a:rPr>
                <a:t>).</a:t>
              </a:r>
              <a:endParaRPr lang="en-US" altLang="ko-KR" sz="1400" dirty="0"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5854" y="4501519"/>
              <a:ext cx="1796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cs typeface="Arial" pitchFamily="34" charset="0"/>
                </a:rPr>
                <a:t>¿Como se </a:t>
              </a:r>
              <a:r>
                <a:rPr lang="en-US" altLang="ko-KR" sz="1600" b="1" dirty="0" err="1" smtClean="0">
                  <a:cs typeface="Arial" pitchFamily="34" charset="0"/>
                </a:rPr>
                <a:t>limpia</a:t>
              </a:r>
              <a:r>
                <a:rPr lang="en-US" altLang="ko-KR" sz="1600" b="1" dirty="0">
                  <a:cs typeface="Arial" pitchFamily="34" charset="0"/>
                </a:rPr>
                <a:t>?</a:t>
              </a:r>
              <a:endParaRPr lang="ko-KR" altLang="en-US" sz="1600" b="1" dirty="0"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28184" y="2504974"/>
            <a:ext cx="2555775" cy="1234588"/>
            <a:chOff x="3110907" y="4371938"/>
            <a:chExt cx="1760275" cy="1234588"/>
          </a:xfrm>
        </p:grpSpPr>
        <p:sp>
          <p:nvSpPr>
            <p:cNvPr id="17" name="TextBox 16"/>
            <p:cNvSpPr txBox="1"/>
            <p:nvPr/>
          </p:nvSpPr>
          <p:spPr>
            <a:xfrm>
              <a:off x="3216618" y="5083306"/>
              <a:ext cx="16545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ko-KR" sz="1400" dirty="0" err="1" smtClean="0">
                  <a:cs typeface="Arial" pitchFamily="34" charset="0"/>
                </a:rPr>
                <a:t>Aerobio</a:t>
              </a:r>
              <a:r>
                <a:rPr lang="en-US" altLang="ko-KR" sz="1400" dirty="0" smtClean="0">
                  <a:cs typeface="Arial" pitchFamily="34" charset="0"/>
                </a:rPr>
                <a:t>: Con </a:t>
              </a:r>
              <a:r>
                <a:rPr lang="en-US" altLang="ko-KR" sz="1400" dirty="0" err="1" smtClean="0">
                  <a:cs typeface="Arial" pitchFamily="34" charset="0"/>
                </a:rPr>
                <a:t>oxígeno</a:t>
              </a:r>
              <a:r>
                <a:rPr lang="en-US" altLang="ko-KR" sz="1400" dirty="0" smtClean="0">
                  <a:cs typeface="Arial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MX" sz="1400" dirty="0" smtClean="0"/>
                <a:t>Anaerobio: Sin oxígeno.</a:t>
              </a:r>
              <a:endParaRPr lang="en-US" altLang="ko-KR" sz="1400" dirty="0"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10907" y="4371938"/>
              <a:ext cx="16545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 smtClean="0">
                  <a:cs typeface="Arial" pitchFamily="34" charset="0"/>
                </a:rPr>
                <a:t>Tipos</a:t>
              </a:r>
              <a:r>
                <a:rPr lang="en-US" altLang="ko-KR" sz="1600" b="1" dirty="0" smtClean="0">
                  <a:cs typeface="Arial" pitchFamily="34" charset="0"/>
                </a:rPr>
                <a:t> de </a:t>
              </a:r>
              <a:r>
                <a:rPr lang="en-US" altLang="ko-KR" sz="1600" b="1" dirty="0" err="1" smtClean="0">
                  <a:cs typeface="Arial" pitchFamily="34" charset="0"/>
                </a:rPr>
                <a:t>proceso</a:t>
              </a:r>
              <a:r>
                <a:rPr lang="en-US" altLang="ko-KR" sz="1600" b="1" dirty="0" smtClean="0">
                  <a:cs typeface="Arial" pitchFamily="34" charset="0"/>
                </a:rPr>
                <a:t> </a:t>
              </a:r>
            </a:p>
            <a:p>
              <a:pPr algn="ctr"/>
              <a:r>
                <a:rPr lang="en-US" altLang="ko-KR" sz="1600" b="1" dirty="0" err="1" smtClean="0">
                  <a:cs typeface="Arial" pitchFamily="34" charset="0"/>
                </a:rPr>
                <a:t>Biológico</a:t>
              </a:r>
              <a:r>
                <a:rPr lang="en-US" altLang="ko-KR" sz="1600" b="1" dirty="0" smtClean="0">
                  <a:cs typeface="Arial" pitchFamily="34" charset="0"/>
                </a:rPr>
                <a:t> </a:t>
              </a:r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28" name="Oval 21"/>
          <p:cNvSpPr>
            <a:spLocks noChangeAspect="1"/>
          </p:cNvSpPr>
          <p:nvPr/>
        </p:nvSpPr>
        <p:spPr>
          <a:xfrm>
            <a:off x="7414549" y="1748257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Left Arrow 1">
            <a:extLst>
              <a:ext uri="{FF2B5EF4-FFF2-40B4-BE49-F238E27FC236}">
                <a16:creationId xmlns:a16="http://schemas.microsoft.com/office/drawing/2014/main" xmlns="" id="{5412D670-5323-4028-A894-DE56B44CC2EA}"/>
              </a:ext>
            </a:extLst>
          </p:cNvPr>
          <p:cNvSpPr>
            <a:spLocks noChangeAspect="1"/>
          </p:cNvSpPr>
          <p:nvPr/>
        </p:nvSpPr>
        <p:spPr>
          <a:xfrm>
            <a:off x="4761894" y="1729566"/>
            <a:ext cx="369872" cy="360000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25">
            <a:extLst>
              <a:ext uri="{FF2B5EF4-FFF2-40B4-BE49-F238E27FC236}">
                <a16:creationId xmlns:a16="http://schemas.microsoft.com/office/drawing/2014/main" xmlns="" id="{2FC099BD-9EBB-4226-80DC-2B2DDFA88A52}"/>
              </a:ext>
            </a:extLst>
          </p:cNvPr>
          <p:cNvSpPr>
            <a:spLocks noChangeAspect="1"/>
          </p:cNvSpPr>
          <p:nvPr/>
        </p:nvSpPr>
        <p:spPr>
          <a:xfrm>
            <a:off x="1700305" y="1737112"/>
            <a:ext cx="360040" cy="360000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971600" y="195486"/>
            <a:ext cx="7524328" cy="576064"/>
          </a:xfrm>
        </p:spPr>
        <p:txBody>
          <a:bodyPr/>
          <a:lstStyle/>
          <a:p>
            <a:pPr algn="ctr"/>
            <a:r>
              <a:rPr lang="es-MX" sz="2400" b="1" dirty="0" smtClean="0">
                <a:solidFill>
                  <a:schemeClr val="tx2">
                    <a:lumMod val="50000"/>
                  </a:schemeClr>
                </a:solidFill>
              </a:rPr>
              <a:t>TRATAMIENTO BIOLÓGICO</a:t>
            </a:r>
            <a:endParaRPr lang="es-MX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187624" y="711284"/>
            <a:ext cx="6984775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La clave del éxito del tratamiento biológico es desarrollar, aclimatar </a:t>
            </a:r>
            <a:r>
              <a:rPr lang="es-MX" sz="1600" dirty="0" smtClean="0"/>
              <a:t>y </a:t>
            </a:r>
          </a:p>
          <a:p>
            <a:pPr algn="just"/>
            <a:r>
              <a:rPr lang="es-MX" sz="1600" dirty="0" smtClean="0"/>
              <a:t>mantener </a:t>
            </a:r>
            <a:r>
              <a:rPr lang="es-MX" sz="1600" dirty="0"/>
              <a:t>estas bacterias (biomasa) saludables y en suficiente </a:t>
            </a:r>
            <a:r>
              <a:rPr lang="es-MX" sz="1600" dirty="0" smtClean="0"/>
              <a:t> cantidad</a:t>
            </a:r>
            <a:r>
              <a:rPr lang="es-MX" sz="1600" dirty="0"/>
              <a:t>.</a:t>
            </a:r>
            <a:endParaRPr lang="en-US" altLang="ko-KR" sz="1600" dirty="0">
              <a:cs typeface="Arial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78024" y="2076560"/>
            <a:ext cx="136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cs typeface="Arial" pitchFamily="34" charset="0"/>
              </a:rPr>
              <a:t>MATERIA</a:t>
            </a:r>
            <a:br>
              <a:rPr lang="en-US" altLang="ko-KR" sz="1400" b="1" dirty="0" smtClean="0">
                <a:cs typeface="Arial" pitchFamily="34" charset="0"/>
              </a:rPr>
            </a:br>
            <a:r>
              <a:rPr lang="en-US" altLang="ko-KR" sz="1400" b="1" dirty="0" smtClean="0">
                <a:cs typeface="Arial" pitchFamily="34" charset="0"/>
              </a:rPr>
              <a:t>ORGÁNICA</a:t>
            </a:r>
            <a:endParaRPr lang="es-MX" altLang="ko-KR" sz="1200" b="1" dirty="0">
              <a:cs typeface="Arial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25817" y="2486974"/>
            <a:ext cx="1084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cs typeface="Arial" pitchFamily="34" charset="0"/>
              </a:rPr>
              <a:t>O</a:t>
            </a:r>
            <a:endParaRPr lang="en-US" altLang="ko-KR" sz="3200" b="1" dirty="0" smtClean="0"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661" y="272525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cs typeface="Arial" pitchFamily="34" charset="0"/>
              </a:rPr>
              <a:t>2</a:t>
            </a:r>
            <a:endParaRPr lang="es-MX" altLang="ko-KR" sz="1600" b="1" dirty="0">
              <a:cs typeface="Arial" pitchFamily="34" charset="0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6351079" y="1825999"/>
            <a:ext cx="262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cs typeface="Arial" pitchFamily="34" charset="0"/>
              </a:rPr>
              <a:t>MICROORGANISMOS</a:t>
            </a:r>
            <a:endParaRPr lang="en-US" altLang="ko-KR" b="1" dirty="0" smtClean="0">
              <a:cs typeface="Arial" pitchFamily="34" charset="0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3400632" y="3234751"/>
            <a:ext cx="262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cs typeface="Arial" pitchFamily="34" charset="0"/>
              </a:rPr>
              <a:t>NUEVAS CELULAS</a:t>
            </a:r>
            <a:endParaRPr lang="en-US" altLang="ko-KR" b="1" dirty="0" smtClean="0">
              <a:cs typeface="Arial" pitchFamily="34" charset="0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6318843" y="4751140"/>
            <a:ext cx="59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cs typeface="Arial" pitchFamily="34" charset="0"/>
              </a:rPr>
              <a:t>CO</a:t>
            </a:r>
          </a:p>
        </p:txBody>
      </p:sp>
      <p:sp>
        <p:nvSpPr>
          <p:cNvPr id="31" name="TextBox 11"/>
          <p:cNvSpPr txBox="1"/>
          <p:nvPr/>
        </p:nvSpPr>
        <p:spPr>
          <a:xfrm>
            <a:off x="6645276" y="485340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cs typeface="Arial" pitchFamily="34" charset="0"/>
              </a:rPr>
              <a:t>2</a:t>
            </a:r>
            <a:endParaRPr lang="es-MX" altLang="ko-KR" sz="1600" b="1" dirty="0">
              <a:cs typeface="Arial" pitchFamily="34" charset="0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8063205" y="4684465"/>
            <a:ext cx="75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cs typeface="Arial" pitchFamily="34" charset="0"/>
              </a:rPr>
              <a:t>H  O</a:t>
            </a:r>
          </a:p>
        </p:txBody>
      </p:sp>
      <p:sp>
        <p:nvSpPr>
          <p:cNvPr id="33" name="TextBox 11"/>
          <p:cNvSpPr txBox="1"/>
          <p:nvPr/>
        </p:nvSpPr>
        <p:spPr>
          <a:xfrm>
            <a:off x="8221566" y="48049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cs typeface="Arial" pitchFamily="34" charset="0"/>
              </a:rPr>
              <a:t>2</a:t>
            </a:r>
            <a:endParaRPr lang="es-MX" altLang="ko-KR" sz="1600" b="1" dirty="0">
              <a:cs typeface="Arial" pitchFamily="34" charset="0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2387774" y="1452800"/>
            <a:ext cx="15841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2"/>
                </a:solidFill>
                <a:cs typeface="Arial" pitchFamily="34" charset="0"/>
              </a:rPr>
              <a:t>LA MEZCLA DE</a:t>
            </a:r>
            <a:endParaRPr lang="en-US" altLang="ko-KR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5" name="TextBox 9"/>
          <p:cNvSpPr txBox="1"/>
          <p:nvPr/>
        </p:nvSpPr>
        <p:spPr>
          <a:xfrm>
            <a:off x="6972317" y="1486693"/>
            <a:ext cx="15841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2"/>
                </a:solidFill>
                <a:cs typeface="Arial" pitchFamily="34" charset="0"/>
              </a:rPr>
              <a:t>ALIMENTA  A</a:t>
            </a:r>
            <a:endParaRPr lang="en-US" altLang="ko-KR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6772512" y="3683986"/>
            <a:ext cx="17784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2"/>
                </a:solidFill>
                <a:cs typeface="Arial" pitchFamily="34" charset="0"/>
              </a:rPr>
              <a:t>QUE PRODUCEN</a:t>
            </a:r>
            <a:endParaRPr lang="en-US" altLang="ko-KR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7" name="Más 36"/>
          <p:cNvSpPr/>
          <p:nvPr/>
        </p:nvSpPr>
        <p:spPr>
          <a:xfrm>
            <a:off x="1633817" y="2213652"/>
            <a:ext cx="201410" cy="24903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Más 37"/>
          <p:cNvSpPr/>
          <p:nvPr/>
        </p:nvSpPr>
        <p:spPr>
          <a:xfrm>
            <a:off x="2874974" y="2178879"/>
            <a:ext cx="201410" cy="24903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Más 38"/>
          <p:cNvSpPr/>
          <p:nvPr/>
        </p:nvSpPr>
        <p:spPr>
          <a:xfrm>
            <a:off x="4326459" y="2180944"/>
            <a:ext cx="201410" cy="24903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lecha derecha 39"/>
          <p:cNvSpPr/>
          <p:nvPr/>
        </p:nvSpPr>
        <p:spPr>
          <a:xfrm>
            <a:off x="5980967" y="2250355"/>
            <a:ext cx="697531" cy="1842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Flecha derecha 40"/>
          <p:cNvSpPr/>
          <p:nvPr/>
        </p:nvSpPr>
        <p:spPr>
          <a:xfrm rot="5400000">
            <a:off x="7466092" y="3445031"/>
            <a:ext cx="357423" cy="229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Más 41"/>
          <p:cNvSpPr/>
          <p:nvPr/>
        </p:nvSpPr>
        <p:spPr>
          <a:xfrm>
            <a:off x="5666791" y="4300612"/>
            <a:ext cx="201410" cy="24903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Más 42"/>
          <p:cNvSpPr/>
          <p:nvPr/>
        </p:nvSpPr>
        <p:spPr>
          <a:xfrm>
            <a:off x="7387130" y="4250888"/>
            <a:ext cx="201410" cy="24903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21" y="1760577"/>
            <a:ext cx="1078573" cy="8120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28117" r="24845" b="25684"/>
          <a:stretch/>
        </p:blipFill>
        <p:spPr>
          <a:xfrm>
            <a:off x="3109030" y="1684068"/>
            <a:ext cx="1316809" cy="131680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31" y="1756706"/>
            <a:ext cx="2003274" cy="133551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17" y="2068497"/>
            <a:ext cx="1366519" cy="140766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97" y="3643968"/>
            <a:ext cx="1462876" cy="14628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07" y="4089496"/>
            <a:ext cx="1020938" cy="67126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891" y="3974505"/>
            <a:ext cx="919133" cy="78968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971600" y="267494"/>
            <a:ext cx="7488832" cy="936104"/>
          </a:xfrm>
        </p:spPr>
        <p:txBody>
          <a:bodyPr/>
          <a:lstStyle/>
          <a:p>
            <a:pPr algn="ctr"/>
            <a:r>
              <a:rPr lang="es-MX" sz="2400" b="1" dirty="0" smtClean="0">
                <a:solidFill>
                  <a:srgbClr val="10253F"/>
                </a:solidFill>
              </a:rPr>
              <a:t>EN AQUAMTECNOLOGÍA CONSIDERAMOS PARA EL DISEÑO DE  LOS PROYECTOS</a:t>
            </a:r>
            <a:endParaRPr lang="es-MX" sz="2400" dirty="0">
              <a:solidFill>
                <a:srgbClr val="10253F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1475656" y="1275606"/>
            <a:ext cx="5976664" cy="3378728"/>
            <a:chOff x="3017859" y="4363106"/>
            <a:chExt cx="1926300" cy="3186445"/>
          </a:xfrm>
        </p:grpSpPr>
        <p:sp>
          <p:nvSpPr>
            <p:cNvPr id="5" name="TextBox 9"/>
            <p:cNvSpPr txBox="1"/>
            <p:nvPr/>
          </p:nvSpPr>
          <p:spPr>
            <a:xfrm>
              <a:off x="3017859" y="4588888"/>
              <a:ext cx="1926300" cy="2960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dirty="0" err="1">
                  <a:cs typeface="Arial" pitchFamily="34" charset="0"/>
                </a:rPr>
                <a:t>Desarrollamos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>
                  <a:cs typeface="Arial" pitchFamily="34" charset="0"/>
                </a:rPr>
                <a:t>proyectos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>
                  <a:cs typeface="Arial" pitchFamily="34" charset="0"/>
                </a:rPr>
                <a:t>llave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>
                  <a:cs typeface="Arial" pitchFamily="34" charset="0"/>
                </a:rPr>
                <a:t>en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mano</a:t>
              </a:r>
              <a:r>
                <a:rPr lang="en-US" altLang="ko-KR" dirty="0" smtClean="0">
                  <a:cs typeface="Arial" pitchFamily="34" charset="0"/>
                </a:rPr>
                <a:t>.</a:t>
              </a:r>
            </a:p>
            <a:p>
              <a:endParaRPr lang="en-US" altLang="ko-KR" dirty="0" smtClean="0"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dirty="0" smtClean="0">
                  <a:cs typeface="Arial" pitchFamily="34" charset="0"/>
                </a:rPr>
                <a:t>El </a:t>
              </a:r>
              <a:r>
                <a:rPr lang="en-US" altLang="ko-KR" dirty="0" err="1" smtClean="0">
                  <a:cs typeface="Arial" pitchFamily="34" charset="0"/>
                </a:rPr>
                <a:t>flujo</a:t>
              </a:r>
              <a:r>
                <a:rPr lang="en-US" altLang="ko-KR" dirty="0" smtClean="0">
                  <a:cs typeface="Arial" pitchFamily="34" charset="0"/>
                </a:rPr>
                <a:t>  a </a:t>
              </a:r>
              <a:r>
                <a:rPr lang="en-US" altLang="ko-KR" dirty="0" err="1" smtClean="0">
                  <a:cs typeface="Arial" pitchFamily="34" charset="0"/>
                </a:rPr>
                <a:t>tratar</a:t>
              </a:r>
              <a:r>
                <a:rPr lang="en-US" altLang="ko-KR" dirty="0" smtClean="0">
                  <a:cs typeface="Arial" pitchFamily="34" charset="0"/>
                </a:rPr>
                <a:t>.</a:t>
              </a:r>
            </a:p>
            <a:p>
              <a:endParaRPr lang="en-US" altLang="ko-KR" dirty="0" smtClean="0"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dirty="0" err="1" smtClean="0">
                  <a:cs typeface="Arial" pitchFamily="34" charset="0"/>
                </a:rPr>
                <a:t>Destino</a:t>
              </a:r>
              <a:r>
                <a:rPr lang="en-US" altLang="ko-KR" dirty="0" smtClean="0">
                  <a:cs typeface="Arial" pitchFamily="34" charset="0"/>
                </a:rPr>
                <a:t> final del </a:t>
              </a:r>
              <a:r>
                <a:rPr lang="en-US" altLang="ko-KR" dirty="0" err="1" smtClean="0">
                  <a:cs typeface="Arial" pitchFamily="34" charset="0"/>
                </a:rPr>
                <a:t>agua</a:t>
              </a:r>
              <a:r>
                <a:rPr lang="en-US" altLang="ko-KR" dirty="0" smtClean="0">
                  <a:cs typeface="Arial" pitchFamily="34" charset="0"/>
                </a:rPr>
                <a:t>, </a:t>
              </a:r>
              <a:r>
                <a:rPr lang="en-US" altLang="ko-KR" dirty="0" err="1" smtClean="0">
                  <a:cs typeface="Arial" pitchFamily="34" charset="0"/>
                </a:rPr>
                <a:t>su</a:t>
              </a:r>
              <a:r>
                <a:rPr lang="en-US" altLang="ko-KR" dirty="0" smtClean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descargar</a:t>
              </a:r>
              <a:r>
                <a:rPr lang="en-US" altLang="ko-KR" dirty="0" smtClean="0">
                  <a:cs typeface="Arial" pitchFamily="34" charset="0"/>
                </a:rPr>
                <a:t> o </a:t>
              </a:r>
              <a:r>
                <a:rPr lang="en-US" altLang="ko-KR" dirty="0" err="1" smtClean="0">
                  <a:cs typeface="Arial" pitchFamily="34" charset="0"/>
                </a:rPr>
                <a:t>reúso</a:t>
              </a:r>
              <a:r>
                <a:rPr lang="en-US" altLang="ko-KR" dirty="0" smtClean="0">
                  <a:cs typeface="Arial" pitchFamily="34" charset="0"/>
                </a:rPr>
                <a:t>.</a:t>
              </a:r>
            </a:p>
            <a:p>
              <a:endParaRPr lang="en-US" altLang="ko-KR" dirty="0" smtClean="0"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dirty="0" err="1" smtClean="0">
                  <a:cs typeface="Arial" pitchFamily="34" charset="0"/>
                </a:rPr>
                <a:t>Requerimientos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específicos</a:t>
              </a:r>
              <a:r>
                <a:rPr lang="en-US" altLang="ko-KR" dirty="0" smtClean="0">
                  <a:cs typeface="Arial" pitchFamily="34" charset="0"/>
                </a:rPr>
                <a:t> de </a:t>
              </a:r>
              <a:r>
                <a:rPr lang="en-US" altLang="ko-KR" dirty="0" err="1" smtClean="0">
                  <a:cs typeface="Arial" pitchFamily="34" charset="0"/>
                </a:rPr>
                <a:t>cada</a:t>
              </a:r>
              <a:r>
                <a:rPr lang="en-US" altLang="ko-KR" dirty="0" smtClean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proyecto</a:t>
              </a:r>
              <a:r>
                <a:rPr lang="en-US" altLang="ko-KR" dirty="0" smtClean="0">
                  <a:cs typeface="Arial" pitchFamily="34" charset="0"/>
                </a:rPr>
                <a:t>.</a:t>
              </a:r>
            </a:p>
            <a:p>
              <a:endParaRPr lang="en-US" altLang="ko-KR" dirty="0" smtClean="0"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dirty="0" err="1" smtClean="0">
                  <a:cs typeface="Arial" pitchFamily="34" charset="0"/>
                </a:rPr>
                <a:t>Obras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complementarias</a:t>
              </a:r>
              <a:r>
                <a:rPr lang="en-US" altLang="ko-KR" dirty="0" smtClean="0">
                  <a:cs typeface="Arial" pitchFamily="34" charset="0"/>
                </a:rPr>
                <a:t>.</a:t>
              </a:r>
            </a:p>
            <a:p>
              <a:endParaRPr lang="en-US" altLang="ko-KR" dirty="0" smtClean="0">
                <a:cs typeface="Arial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dirty="0" err="1" smtClean="0">
                  <a:cs typeface="Arial" pitchFamily="34" charset="0"/>
                </a:rPr>
                <a:t>Insumos</a:t>
              </a:r>
              <a:r>
                <a:rPr lang="en-US" altLang="ko-KR" dirty="0" smtClean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mínimos</a:t>
              </a:r>
              <a:r>
                <a:rPr lang="en-US" altLang="ko-KR" dirty="0" smtClean="0">
                  <a:cs typeface="Arial" pitchFamily="34" charset="0"/>
                </a:rPr>
                <a:t>, </a:t>
              </a:r>
              <a:r>
                <a:rPr lang="en-US" altLang="ko-KR" dirty="0" err="1" smtClean="0">
                  <a:cs typeface="Arial" pitchFamily="34" charset="0"/>
                </a:rPr>
                <a:t>bajo</a:t>
              </a:r>
              <a:r>
                <a:rPr lang="en-US" altLang="ko-KR" dirty="0" smtClean="0">
                  <a:cs typeface="Arial" pitchFamily="34" charset="0"/>
                </a:rPr>
                <a:t> </a:t>
              </a:r>
              <a:r>
                <a:rPr lang="en-US" altLang="ko-KR" dirty="0" err="1" smtClean="0">
                  <a:cs typeface="Arial" pitchFamily="34" charset="0"/>
                </a:rPr>
                <a:t>costo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smtClean="0">
                  <a:cs typeface="Arial" pitchFamily="34" charset="0"/>
                </a:rPr>
                <a:t>de </a:t>
              </a:r>
              <a:r>
                <a:rPr lang="en-US" altLang="ko-KR" dirty="0" err="1" smtClean="0">
                  <a:cs typeface="Arial" pitchFamily="34" charset="0"/>
                </a:rPr>
                <a:t>operación</a:t>
              </a:r>
              <a:r>
                <a:rPr lang="en-US" altLang="ko-KR" dirty="0" smtClean="0">
                  <a:cs typeface="Arial" pitchFamily="34" charset="0"/>
                </a:rPr>
                <a:t>.</a:t>
              </a:r>
            </a:p>
          </p:txBody>
        </p:sp>
        <p:sp>
          <p:nvSpPr>
            <p:cNvPr id="6" name="TextBox 10"/>
            <p:cNvSpPr txBox="1"/>
            <p:nvPr/>
          </p:nvSpPr>
          <p:spPr>
            <a:xfrm>
              <a:off x="3017859" y="4363106"/>
              <a:ext cx="1879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04" y="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12" y="8774"/>
            <a:ext cx="1475656" cy="40751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252536" y="261589"/>
            <a:ext cx="9144000" cy="576064"/>
          </a:xfrm>
        </p:spPr>
        <p:txBody>
          <a:bodyPr/>
          <a:lstStyle/>
          <a:p>
            <a:r>
              <a:rPr lang="es-MX" altLang="ko-KR" sz="2800" b="1" dirty="0" smtClean="0">
                <a:solidFill>
                  <a:srgbClr val="10253F"/>
                </a:solidFill>
              </a:rPr>
              <a:t>LAS PTAR CUMPLEN CON LAS NORMAS</a:t>
            </a:r>
            <a:endParaRPr lang="ko-KR" altLang="en-US" b="1" dirty="0">
              <a:solidFill>
                <a:srgbClr val="10253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99154"/>
            <a:ext cx="7868243" cy="444434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827157" y="3481976"/>
            <a:ext cx="720080" cy="720080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390177" y="2617880"/>
            <a:ext cx="720080" cy="720080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53197" y="1753784"/>
            <a:ext cx="720080" cy="720080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516216" y="889688"/>
            <a:ext cx="720080" cy="720080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35169" y="3589988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/>
          <p:cNvSpPr/>
          <p:nvPr/>
        </p:nvSpPr>
        <p:spPr>
          <a:xfrm>
            <a:off x="3498189" y="272589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/>
          <p:cNvSpPr/>
          <p:nvPr/>
        </p:nvSpPr>
        <p:spPr>
          <a:xfrm>
            <a:off x="5061209" y="1861796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/>
          <p:cNvSpPr/>
          <p:nvPr/>
        </p:nvSpPr>
        <p:spPr>
          <a:xfrm>
            <a:off x="6624229" y="997700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"/>
          <p:cNvSpPr/>
          <p:nvPr/>
        </p:nvSpPr>
        <p:spPr>
          <a:xfrm>
            <a:off x="2693823" y="3867942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157" y="2125945"/>
            <a:ext cx="2877845" cy="1664220"/>
            <a:chOff x="3017859" y="4337228"/>
            <a:chExt cx="1870812" cy="1499932"/>
          </a:xfrm>
        </p:grpSpPr>
        <p:sp>
          <p:nvSpPr>
            <p:cNvPr id="20" name="TextBox 19"/>
            <p:cNvSpPr txBox="1"/>
            <p:nvPr/>
          </p:nvSpPr>
          <p:spPr>
            <a:xfrm>
              <a:off x="3021856" y="4588888"/>
              <a:ext cx="1866815" cy="12482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dirty="0"/>
                <a:t>Establece los límites máximos </a:t>
              </a:r>
              <a:r>
                <a:rPr lang="es-MX" sz="1200" dirty="0" smtClean="0"/>
                <a:t>              permisibles </a:t>
              </a:r>
              <a:r>
                <a:rPr lang="es-MX" sz="1200" dirty="0"/>
                <a:t>de contaminantes en las </a:t>
              </a:r>
              <a:r>
                <a:rPr lang="es-MX" sz="1200" dirty="0" smtClean="0"/>
                <a:t>   descargas </a:t>
              </a:r>
              <a:r>
                <a:rPr lang="es-MX" sz="1200" dirty="0"/>
                <a:t>de aguas </a:t>
              </a:r>
              <a:r>
                <a:rPr lang="es-MX" sz="1200" dirty="0" smtClean="0"/>
                <a:t>residuales </a:t>
              </a:r>
              <a:r>
                <a:rPr lang="es-MX" sz="1200" dirty="0"/>
                <a:t>en </a:t>
              </a:r>
              <a:r>
                <a:rPr lang="es-MX" sz="1200" dirty="0" smtClean="0"/>
                <a:t>      aguas </a:t>
              </a:r>
              <a:r>
                <a:rPr lang="es-MX" sz="1200" dirty="0"/>
                <a:t>y bienes nacionales. (Aclaración</a:t>
              </a:r>
            </a:p>
            <a:p>
              <a:pPr algn="just"/>
              <a:r>
                <a:rPr lang="es-MX" sz="1200" dirty="0"/>
                <a:t>30-abril-1997) NOM-001-ECOL-1996 06-ENERO-1998.</a:t>
              </a:r>
            </a:p>
            <a:p>
              <a:pPr algn="r"/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17859" y="4337228"/>
              <a:ext cx="1870812" cy="249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smtClean="0">
                  <a:cs typeface="Arial" pitchFamily="34" charset="0"/>
                </a:rPr>
                <a:t>NOM-001-SEMARNAT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22" name="직사각형 1"/>
          <p:cNvSpPr/>
          <p:nvPr/>
        </p:nvSpPr>
        <p:spPr>
          <a:xfrm>
            <a:off x="5005819" y="1136299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69291" y="699154"/>
            <a:ext cx="2628137" cy="1082657"/>
            <a:chOff x="3017859" y="4337228"/>
            <a:chExt cx="1870812" cy="1082657"/>
          </a:xfrm>
        </p:grpSpPr>
        <p:sp>
          <p:nvSpPr>
            <p:cNvPr id="24" name="TextBox 23"/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dirty="0"/>
                <a:t>Establece los límites máximos </a:t>
              </a:r>
              <a:r>
                <a:rPr lang="es-MX" sz="1200" dirty="0" smtClean="0"/>
                <a:t>       permisibles </a:t>
              </a:r>
              <a:r>
                <a:rPr lang="es-MX" sz="1200" dirty="0"/>
                <a:t>de contaminantes </a:t>
              </a:r>
              <a:r>
                <a:rPr lang="es-MX" sz="1200" dirty="0" smtClean="0"/>
                <a:t>para  </a:t>
              </a:r>
              <a:r>
                <a:rPr lang="es-MX" sz="1200" dirty="0"/>
                <a:t>las aguas residuales tratadas que </a:t>
              </a:r>
              <a:r>
                <a:rPr lang="es-MX" sz="1200" dirty="0" smtClean="0"/>
                <a:t>  se </a:t>
              </a:r>
              <a:r>
                <a:rPr lang="es-MX" sz="1200" dirty="0"/>
                <a:t>reúsen en servicios al público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smtClean="0">
                  <a:cs typeface="Arial" pitchFamily="34" charset="0"/>
                </a:rPr>
                <a:t>NOM-003 SEMARNAT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26" name="직사각형 1"/>
          <p:cNvSpPr/>
          <p:nvPr/>
        </p:nvSpPr>
        <p:spPr>
          <a:xfrm>
            <a:off x="4242564" y="2981915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969859" y="3445972"/>
            <a:ext cx="3266437" cy="1082657"/>
            <a:chOff x="3017859" y="4337228"/>
            <a:chExt cx="1870812" cy="1082657"/>
          </a:xfrm>
        </p:grpSpPr>
        <p:sp>
          <p:nvSpPr>
            <p:cNvPr id="28" name="TextBox 27"/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dirty="0"/>
                <a:t>Establece los límites máximos </a:t>
              </a:r>
              <a:r>
                <a:rPr lang="es-MX" sz="1200" dirty="0" smtClean="0"/>
                <a:t>permisibles    de </a:t>
              </a:r>
              <a:r>
                <a:rPr lang="es-MX" sz="1200" dirty="0"/>
                <a:t>contaminantes en las descargas de aguas residuales a los sistemas de alcantarillado </a:t>
              </a:r>
              <a:r>
                <a:rPr lang="es-MX" sz="1200" dirty="0" smtClean="0"/>
                <a:t>   urbano o municipal</a:t>
              </a:r>
              <a:endParaRPr lang="es-MX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altLang="ko-KR" sz="1200" b="1" dirty="0" smtClean="0">
                  <a:cs typeface="Arial" pitchFamily="34" charset="0"/>
                </a:rPr>
                <a:t>NOM-002-SEMARNAT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30" name="직사각형 1"/>
          <p:cNvSpPr/>
          <p:nvPr/>
        </p:nvSpPr>
        <p:spPr>
          <a:xfrm>
            <a:off x="7340046" y="1209863"/>
            <a:ext cx="1056394" cy="432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781290" y="1568301"/>
            <a:ext cx="3371101" cy="1471354"/>
            <a:chOff x="2499977" y="4337228"/>
            <a:chExt cx="2388694" cy="1372171"/>
          </a:xfrm>
        </p:grpSpPr>
        <p:sp>
          <p:nvSpPr>
            <p:cNvPr id="32" name="TextBox 31"/>
            <p:cNvSpPr txBox="1"/>
            <p:nvPr/>
          </p:nvSpPr>
          <p:spPr>
            <a:xfrm>
              <a:off x="2499977" y="4589983"/>
              <a:ext cx="2382748" cy="1119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dirty="0"/>
                <a:t>Establece los límites máximos permisibles de </a:t>
              </a:r>
              <a:r>
                <a:rPr lang="es-MX" sz="1200" dirty="0" smtClean="0"/>
                <a:t> contaminantes </a:t>
              </a:r>
              <a:r>
                <a:rPr lang="es-MX" sz="1200" dirty="0"/>
                <a:t>en lodos y </a:t>
              </a:r>
              <a:r>
                <a:rPr lang="es-MX" sz="1200" dirty="0" err="1" smtClean="0"/>
                <a:t>biosólidos</a:t>
              </a:r>
              <a:r>
                <a:rPr lang="es-MX" sz="1200" dirty="0"/>
                <a:t> </a:t>
              </a:r>
              <a:r>
                <a:rPr lang="es-MX" sz="1200" dirty="0" smtClean="0"/>
                <a:t>               provenientes </a:t>
              </a:r>
              <a:r>
                <a:rPr lang="es-MX" sz="1200" dirty="0"/>
                <a:t>del desazolve de los </a:t>
              </a:r>
              <a:r>
                <a:rPr lang="es-MX" sz="1200" dirty="0" smtClean="0"/>
                <a:t>sistemas </a:t>
              </a:r>
              <a:r>
                <a:rPr lang="es-MX" sz="1200" dirty="0"/>
                <a:t>de </a:t>
              </a:r>
              <a:r>
                <a:rPr lang="es-MX" sz="1200" dirty="0" smtClean="0"/>
                <a:t>alcantarillado </a:t>
              </a:r>
              <a:r>
                <a:rPr lang="es-MX" sz="1200" dirty="0"/>
                <a:t>urbano o municipal de las </a:t>
              </a:r>
              <a:r>
                <a:rPr lang="es-MX" sz="1200" dirty="0" smtClean="0"/>
                <a:t>          plantas de tratamiento de aguas </a:t>
              </a:r>
              <a:r>
                <a:rPr lang="es-MX" sz="1200" dirty="0"/>
                <a:t>residuales.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17859" y="4337228"/>
              <a:ext cx="1870812" cy="258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cs typeface="Arial" pitchFamily="34" charset="0"/>
                </a:rPr>
                <a:t>NOM-004-SEMARNAT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38" name="Oval 25">
            <a:extLst>
              <a:ext uri="{FF2B5EF4-FFF2-40B4-BE49-F238E27FC236}">
                <a16:creationId xmlns:a16="http://schemas.microsoft.com/office/drawing/2014/main" xmlns="" id="{2FC099BD-9EBB-4226-80DC-2B2DDFA88A52}"/>
              </a:ext>
            </a:extLst>
          </p:cNvPr>
          <p:cNvSpPr>
            <a:spLocks noChangeAspect="1"/>
          </p:cNvSpPr>
          <p:nvPr/>
        </p:nvSpPr>
        <p:spPr>
          <a:xfrm>
            <a:off x="2009781" y="3662016"/>
            <a:ext cx="359510" cy="360000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BDD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Oval 25">
            <a:extLst>
              <a:ext uri="{FF2B5EF4-FFF2-40B4-BE49-F238E27FC236}">
                <a16:creationId xmlns:a16="http://schemas.microsoft.com/office/drawing/2014/main" xmlns="" id="{2FC099BD-9EBB-4226-80DC-2B2DDFA88A52}"/>
              </a:ext>
            </a:extLst>
          </p:cNvPr>
          <p:cNvSpPr>
            <a:spLocks noChangeAspect="1"/>
          </p:cNvSpPr>
          <p:nvPr/>
        </p:nvSpPr>
        <p:spPr>
          <a:xfrm>
            <a:off x="3570462" y="2797920"/>
            <a:ext cx="359510" cy="360000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Oval 25">
            <a:extLst>
              <a:ext uri="{FF2B5EF4-FFF2-40B4-BE49-F238E27FC236}">
                <a16:creationId xmlns:a16="http://schemas.microsoft.com/office/drawing/2014/main" xmlns="" id="{2FC099BD-9EBB-4226-80DC-2B2DDFA88A52}"/>
              </a:ext>
            </a:extLst>
          </p:cNvPr>
          <p:cNvSpPr>
            <a:spLocks noChangeAspect="1"/>
          </p:cNvSpPr>
          <p:nvPr/>
        </p:nvSpPr>
        <p:spPr>
          <a:xfrm>
            <a:off x="5138208" y="1933285"/>
            <a:ext cx="359510" cy="360000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Oval 25">
            <a:extLst>
              <a:ext uri="{FF2B5EF4-FFF2-40B4-BE49-F238E27FC236}">
                <a16:creationId xmlns:a16="http://schemas.microsoft.com/office/drawing/2014/main" xmlns="" id="{2FC099BD-9EBB-4226-80DC-2B2DDFA88A52}"/>
              </a:ext>
            </a:extLst>
          </p:cNvPr>
          <p:cNvSpPr>
            <a:spLocks noChangeAspect="1"/>
          </p:cNvSpPr>
          <p:nvPr/>
        </p:nvSpPr>
        <p:spPr>
          <a:xfrm>
            <a:off x="6701227" y="1069728"/>
            <a:ext cx="359510" cy="360000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84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-6896" y="304046"/>
            <a:ext cx="9144000" cy="57606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OPERACIONES UNITARIAS PARA LAS PTARS</a:t>
            </a:r>
            <a:endParaRPr lang="es-MX" sz="2400" b="1" dirty="0">
              <a:solidFill>
                <a:srgbClr val="10253F"/>
              </a:solidFill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00233"/>
              </p:ext>
            </p:extLst>
          </p:nvPr>
        </p:nvGraphicFramePr>
        <p:xfrm>
          <a:off x="611560" y="915566"/>
          <a:ext cx="1823864" cy="3312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386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5293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PETRATAMIENTO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962013"/>
                  </a:ext>
                </a:extLst>
              </a:tr>
              <a:tr h="4105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Objetivo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  <a:tr h="898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Eliminación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de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objetos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gruesos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,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arenas y </a:t>
                      </a:r>
                      <a:r>
                        <a:rPr lang="en-US" altLang="ko-KR" sz="14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grasas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  <a:endParaRPr lang="ko-KR" altLang="en-US" sz="28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642704"/>
                  </a:ext>
                </a:extLst>
              </a:tr>
              <a:tr h="14736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Operaciones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básicas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aseline="0" dirty="0" smtClean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Desabaste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Tamizado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Desarenado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Desengrasado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2076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83565"/>
              </p:ext>
            </p:extLst>
          </p:nvPr>
        </p:nvGraphicFramePr>
        <p:xfrm>
          <a:off x="2699792" y="915566"/>
          <a:ext cx="1823864" cy="33192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386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5615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TRATAMIENTO</a:t>
                      </a:r>
                      <a:b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PRIMARIO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962013"/>
                  </a:ext>
                </a:extLst>
              </a:tr>
              <a:tr h="3620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Objetivo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  <a:tr h="10240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Eliminación de</a:t>
                      </a:r>
                      <a:r>
                        <a:rPr lang="es-MX" sz="14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s-MX" sz="14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 </a:t>
                      </a:r>
                      <a:b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sedimentable y </a:t>
                      </a:r>
                      <a:b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flotante.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642704"/>
                  </a:ext>
                </a:extLst>
              </a:tr>
              <a:tr h="13647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Operaciones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básicas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aseline="0" dirty="0" smtClean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Sedimentación. Primaria.</a:t>
                      </a: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Tratamientos Fisicoquímicos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(coagulación-floculación)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207608"/>
                  </a:ext>
                </a:extLst>
              </a:tr>
            </a:tbl>
          </a:graphicData>
        </a:graphic>
      </p:graphicFrame>
      <p:graphicFrame>
        <p:nvGraphicFramePr>
          <p:cNvPr id="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807255"/>
              </p:ext>
            </p:extLst>
          </p:nvPr>
        </p:nvGraphicFramePr>
        <p:xfrm>
          <a:off x="4788024" y="915567"/>
          <a:ext cx="1823864" cy="3312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386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5249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TRATAMIENTO</a:t>
                      </a:r>
                      <a:r>
                        <a:rPr lang="en-US" altLang="ko-KR" sz="1400" b="1" baseline="0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/>
                      </a:r>
                      <a:br>
                        <a:rPr lang="en-US" altLang="ko-KR" sz="1400" b="1" baseline="0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altLang="ko-KR" sz="1400" b="1" baseline="0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SECUNDARIO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962013"/>
                  </a:ext>
                </a:extLst>
              </a:tr>
              <a:tr h="338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Objetivo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  <a:tr h="11733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Eliminación de</a:t>
                      </a:r>
                      <a:r>
                        <a:rPr lang="es-MX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s-MX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MX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 orgánica</a:t>
                      </a:r>
                      <a:b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MX" sz="14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disuelta o coloidal</a:t>
                      </a:r>
                      <a:endParaRPr lang="ko-KR" altLang="en-US" sz="2000" b="1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642704"/>
                  </a:ext>
                </a:extLst>
              </a:tr>
              <a:tr h="1275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Procesos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básicos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aseline="0" dirty="0" smtClean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Degradación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bacteriana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171450" marR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Sedimentación secundaria.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207608"/>
                  </a:ext>
                </a:extLst>
              </a:tr>
            </a:tbl>
          </a:graphicData>
        </a:graphic>
      </p:graphicFrame>
      <p:graphicFrame>
        <p:nvGraphicFramePr>
          <p:cNvPr id="7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75751"/>
              </p:ext>
            </p:extLst>
          </p:nvPr>
        </p:nvGraphicFramePr>
        <p:xfrm>
          <a:off x="6876256" y="880110"/>
          <a:ext cx="1823864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3864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5071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TRATAMIENTO</a:t>
                      </a:r>
                      <a:r>
                        <a:rPr lang="en-US" altLang="ko-KR" sz="1400" b="1" baseline="0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/>
                      </a:r>
                      <a:br>
                        <a:rPr lang="en-US" altLang="ko-KR" sz="1400" b="1" baseline="0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altLang="ko-KR" sz="1400" b="1" baseline="0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TERCIARIO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962013"/>
                  </a:ext>
                </a:extLst>
              </a:tr>
              <a:tr h="2983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Objetiv</a:t>
                      </a:r>
                      <a:r>
                        <a:rPr lang="en-US" altLang="ko-KR" sz="14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  <a:tr h="13424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Eliminación</a:t>
                      </a: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de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sólidos en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suspensión,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materia orgánica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residual, nutrientes y patógenos.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642704"/>
                  </a:ext>
                </a:extLst>
              </a:tr>
              <a:tr h="1163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Procesos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básicos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Floculación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Filtración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Eliminación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de N y P.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Desinfección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207608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0" y="627534"/>
            <a:ext cx="9144000" cy="57606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10253F"/>
                </a:solidFill>
              </a:rPr>
              <a:t>PROCESOS DE TRATAMIENTO SECUNDARIO BIOLÓGICOS</a:t>
            </a:r>
            <a:endParaRPr lang="es-MX" b="1" dirty="0">
              <a:solidFill>
                <a:srgbClr val="10253F"/>
              </a:solidFill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046071"/>
              </p:ext>
            </p:extLst>
          </p:nvPr>
        </p:nvGraphicFramePr>
        <p:xfrm>
          <a:off x="1547664" y="1707653"/>
          <a:ext cx="2304256" cy="216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5275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BIOMASA</a:t>
                      </a:r>
                      <a:b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SUSPENDIDA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962013"/>
                  </a:ext>
                </a:extLst>
              </a:tr>
              <a:tr h="16326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Lodos</a:t>
                      </a: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activos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Lagunas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Reactores con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membranas MBR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88822"/>
              </p:ext>
            </p:extLst>
          </p:nvPr>
        </p:nvGraphicFramePr>
        <p:xfrm>
          <a:off x="5004048" y="1707654"/>
          <a:ext cx="2448272" cy="216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2048238184"/>
                    </a:ext>
                  </a:extLst>
                </a:gridCol>
              </a:tblGrid>
              <a:tr h="5811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BIOMASA</a:t>
                      </a:r>
                      <a:b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altLang="ko-KR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FIJA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962013"/>
                  </a:ext>
                </a:extLst>
              </a:tr>
              <a:tr h="1579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Filtros</a:t>
                      </a: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Rociadores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Discos Biológicos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Filtros de lechos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sumergido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ko-K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Biorreactores de lecho fijo o móvil(MBBR)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85591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4" y="13750"/>
            <a:ext cx="1475656" cy="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4673</TotalTime>
  <Words>1015</Words>
  <Application>Microsoft Office PowerPoint</Application>
  <PresentationFormat>Presentación en pantalla (16:9)</PresentationFormat>
  <Paragraphs>265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 Unicode MS</vt:lpstr>
      <vt:lpstr>맑은 고딕</vt:lpstr>
      <vt:lpstr>Arial</vt:lpstr>
      <vt:lpstr>Calibri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vlim</cp:lastModifiedBy>
  <cp:revision>194</cp:revision>
  <dcterms:created xsi:type="dcterms:W3CDTF">2016-12-05T23:26:54Z</dcterms:created>
  <dcterms:modified xsi:type="dcterms:W3CDTF">2019-11-28T20:21:57Z</dcterms:modified>
</cp:coreProperties>
</file>